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8" r:id="rId10"/>
    <p:sldId id="269" r:id="rId11"/>
    <p:sldId id="266" r:id="rId12"/>
    <p:sldId id="270" r:id="rId13"/>
    <p:sldId id="275" r:id="rId14"/>
    <p:sldId id="272" r:id="rId15"/>
    <p:sldId id="273" r:id="rId16"/>
    <p:sldId id="276" r:id="rId17"/>
    <p:sldId id="274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</p:sldIdLst>
  <p:sldSz cx="9144000" cy="5143500" type="screen16x9"/>
  <p:notesSz cx="9144000" cy="6858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74286" autoAdjust="0"/>
  </p:normalViewPr>
  <p:slideViewPr>
    <p:cSldViewPr>
      <p:cViewPr varScale="1">
        <p:scale>
          <a:sx n="156" d="100"/>
          <a:sy n="156" d="100"/>
        </p:scale>
        <p:origin x="-324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7" y="325622"/>
            <a:ext cx="8306809" cy="233172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365155"/>
            <a:ext cx="7772400" cy="13716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2763774"/>
            <a:ext cx="7772400" cy="6858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97764"/>
            <a:ext cx="8183880" cy="314096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0054"/>
            <a:ext cx="1981200" cy="394334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00052"/>
            <a:ext cx="5943600" cy="394335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397764"/>
            <a:ext cx="8183880" cy="314096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7" y="325622"/>
            <a:ext cx="8306809" cy="3255997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3696462"/>
            <a:ext cx="8183880" cy="507492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4218363"/>
            <a:ext cx="8183880" cy="315468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397764"/>
            <a:ext cx="3931920" cy="329184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397764"/>
            <a:ext cx="3931920" cy="329184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434578"/>
            <a:ext cx="3931920" cy="59412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434578"/>
            <a:ext cx="3931920" cy="59412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085850"/>
            <a:ext cx="3931920" cy="261747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085850"/>
            <a:ext cx="3931920" cy="261747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400050"/>
            <a:ext cx="2971800" cy="6858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085852"/>
            <a:ext cx="2971800" cy="3154584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3" y="697608"/>
            <a:ext cx="4626159" cy="35433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1" y="325622"/>
            <a:ext cx="2324605" cy="325755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9042"/>
            <a:ext cx="8229600" cy="78867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400050"/>
            <a:ext cx="2240280" cy="315861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326826"/>
            <a:ext cx="5925312" cy="325755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7" y="325622"/>
            <a:ext cx="8306809" cy="41148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3739193"/>
            <a:ext cx="8183880" cy="78867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397764"/>
            <a:ext cx="8183880" cy="3140964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4583907"/>
            <a:ext cx="228600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547DA7-F5AD-4948-8793-5CFCEFF6F0A8}" type="datetimeFigureOut">
              <a:rPr lang="el-GR" smtClean="0"/>
              <a:t>7/7/2017</a:t>
            </a:fld>
            <a:endParaRPr lang="el-GR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4583907"/>
            <a:ext cx="2286000" cy="27384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4583907"/>
            <a:ext cx="45720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3267384-092D-4641-A7BD-7BAE2ED3D3E6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27534"/>
            <a:ext cx="7772400" cy="3834425"/>
          </a:xfrm>
        </p:spPr>
        <p:txBody>
          <a:bodyPr>
            <a:normAutofit fontScale="90000"/>
          </a:bodyPr>
          <a:lstStyle/>
          <a:p>
            <a:r>
              <a:rPr lang="el-GR" sz="4000" dirty="0" smtClean="0"/>
              <a:t>Δημιουργία </a:t>
            </a:r>
            <a:r>
              <a:rPr lang="en-US" sz="4000" dirty="0"/>
              <a:t>W</a:t>
            </a:r>
            <a:r>
              <a:rPr lang="en-US" sz="4000" dirty="0" smtClean="0"/>
              <a:t>eb </a:t>
            </a:r>
            <a:r>
              <a:rPr lang="el-GR" sz="4000" dirty="0" smtClean="0"/>
              <a:t>Εφαρμογών</a:t>
            </a:r>
            <a:r>
              <a:rPr lang="en-US" sz="4000" dirty="0" smtClean="0"/>
              <a:t> </a:t>
            </a:r>
            <a:r>
              <a:rPr lang="el-GR" sz="4000" dirty="0" smtClean="0"/>
              <a:t>Για Απεικόνιση Βάσεων Δεδομένων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/>
              <a:t/>
            </a:r>
            <a:br>
              <a:rPr lang="el-GR" dirty="0"/>
            </a:br>
            <a:r>
              <a:rPr lang="el-GR" dirty="0" smtClean="0"/>
              <a:t>Πασχάλης Γεώργιος</a:t>
            </a:r>
            <a:br>
              <a:rPr lang="el-GR" dirty="0" smtClean="0"/>
            </a:b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97384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2800" dirty="0"/>
              <a:t>Ανάλυση </a:t>
            </a:r>
            <a:r>
              <a:rPr lang="en-US" sz="2800" dirty="0"/>
              <a:t>Web </a:t>
            </a:r>
            <a:r>
              <a:rPr lang="el-GR" sz="2800" dirty="0"/>
              <a:t>Εφαρμογών(</a:t>
            </a:r>
            <a:r>
              <a:rPr lang="en-US" sz="2800" dirty="0"/>
              <a:t>Database)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 lnSpcReduction="10000"/>
          </a:bodyPr>
          <a:lstStyle/>
          <a:p>
            <a:r>
              <a:rPr lang="el-GR" dirty="0"/>
              <a:t>Που μπορεί να χρησιμοποιηθεί μια βάση δεδομένων</a:t>
            </a:r>
            <a:r>
              <a:rPr lang="el-GR" dirty="0" smtClean="0"/>
              <a:t>;</a:t>
            </a:r>
          </a:p>
          <a:p>
            <a:r>
              <a:rPr lang="el-GR" dirty="0" smtClean="0"/>
              <a:t>Πρακτικά </a:t>
            </a:r>
            <a:r>
              <a:rPr lang="el-GR" dirty="0"/>
              <a:t>οπουδήποτε χρειάζεται να αποθηκεύσουμε </a:t>
            </a:r>
            <a:r>
              <a:rPr lang="el-GR" dirty="0" smtClean="0"/>
              <a:t>διάφορα </a:t>
            </a:r>
            <a:r>
              <a:rPr lang="el-GR" dirty="0" smtClean="0"/>
              <a:t>στοιχεία.</a:t>
            </a:r>
          </a:p>
          <a:p>
            <a:pPr lvl="1"/>
            <a:r>
              <a:rPr lang="el-GR" dirty="0"/>
              <a:t>Σ</a:t>
            </a:r>
            <a:r>
              <a:rPr lang="el-GR" dirty="0" smtClean="0"/>
              <a:t>ε </a:t>
            </a:r>
            <a:r>
              <a:rPr lang="el-GR" dirty="0" smtClean="0"/>
              <a:t>μια </a:t>
            </a:r>
            <a:r>
              <a:rPr lang="el-GR" dirty="0"/>
              <a:t>επιχείρηση </a:t>
            </a:r>
            <a:r>
              <a:rPr lang="el-GR" dirty="0" smtClean="0"/>
              <a:t>αλλά και </a:t>
            </a:r>
            <a:endParaRPr lang="el-GR" dirty="0" smtClean="0"/>
          </a:p>
          <a:p>
            <a:pPr lvl="1"/>
            <a:r>
              <a:rPr lang="el-GR" dirty="0" smtClean="0"/>
              <a:t>κάποιος </a:t>
            </a:r>
            <a:r>
              <a:rPr lang="el-GR" dirty="0" smtClean="0"/>
              <a:t>με </a:t>
            </a:r>
            <a:r>
              <a:rPr lang="el-GR" dirty="0"/>
              <a:t>τις κατάλληλες γνώσεις μπορεί να δημιουργήσει και να χρησιμοποιήσει μια βάση </a:t>
            </a:r>
            <a:r>
              <a:rPr lang="el-GR" dirty="0" smtClean="0"/>
              <a:t>δεδομένων.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9668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2800" dirty="0"/>
              <a:t>Ανάλυση </a:t>
            </a:r>
            <a:r>
              <a:rPr lang="en-US" sz="2800" dirty="0"/>
              <a:t>Web </a:t>
            </a:r>
            <a:r>
              <a:rPr lang="el-GR" sz="2800" dirty="0"/>
              <a:t>Εφαρμογών(</a:t>
            </a:r>
            <a:r>
              <a:rPr lang="en-US" sz="2800" dirty="0"/>
              <a:t>Database)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DBMS</a:t>
            </a:r>
            <a:r>
              <a:rPr lang="el-GR" dirty="0"/>
              <a:t>(</a:t>
            </a:r>
            <a:r>
              <a:rPr lang="en-US" dirty="0" err="1"/>
              <a:t>DataBase</a:t>
            </a:r>
            <a:r>
              <a:rPr lang="en-US" dirty="0"/>
              <a:t> Management</a:t>
            </a:r>
            <a:r>
              <a:rPr lang="el-GR" dirty="0"/>
              <a:t>  </a:t>
            </a:r>
            <a:r>
              <a:rPr lang="en-US" dirty="0"/>
              <a:t>System</a:t>
            </a:r>
            <a:r>
              <a:rPr lang="el-GR" dirty="0"/>
              <a:t>) </a:t>
            </a:r>
            <a:r>
              <a:rPr lang="el-GR" dirty="0" smtClean="0"/>
              <a:t>που </a:t>
            </a:r>
            <a:r>
              <a:rPr lang="el-GR" dirty="0"/>
              <a:t>λόγο της στενής σχέσης βάσης δεδομένων και </a:t>
            </a:r>
            <a:r>
              <a:rPr lang="en-US" dirty="0"/>
              <a:t>DBMS</a:t>
            </a:r>
            <a:r>
              <a:rPr lang="el-GR" dirty="0"/>
              <a:t> όταν ανεφερόμαστε στον όρο βάση δεδομένων συχνά εννοούμε και το </a:t>
            </a:r>
            <a:r>
              <a:rPr lang="en-US" dirty="0"/>
              <a:t>DBMS</a:t>
            </a:r>
            <a:r>
              <a:rPr lang="el-GR" dirty="0"/>
              <a:t> μαζί</a:t>
            </a:r>
            <a:r>
              <a:rPr lang="el-GR" dirty="0" smtClean="0"/>
              <a:t>.</a:t>
            </a:r>
            <a:endParaRPr lang="en-US" dirty="0" smtClean="0"/>
          </a:p>
          <a:p>
            <a:r>
              <a:rPr lang="el-GR" dirty="0"/>
              <a:t>Κυριότερες λειτουργίες </a:t>
            </a:r>
            <a:r>
              <a:rPr lang="el-GR" dirty="0" smtClean="0"/>
              <a:t>ενός </a:t>
            </a:r>
            <a:r>
              <a:rPr lang="en-US" dirty="0" smtClean="0"/>
              <a:t>DBMS </a:t>
            </a:r>
            <a:r>
              <a:rPr lang="el-GR" dirty="0" smtClean="0"/>
              <a:t>είναι </a:t>
            </a:r>
            <a:endParaRPr lang="el-GR" dirty="0" smtClean="0"/>
          </a:p>
          <a:p>
            <a:pPr lvl="1"/>
            <a:r>
              <a:rPr lang="el-GR" dirty="0" smtClean="0"/>
              <a:t>η </a:t>
            </a:r>
            <a:r>
              <a:rPr lang="el-GR" dirty="0"/>
              <a:t>δημιουργία της βάσης μας,η πρόσβαση σε αυτή καθώς και η είσοδος,αλλαγή,διαγραφή των στοιχείων της</a:t>
            </a:r>
            <a:r>
              <a:rPr lang="el-GR" dirty="0" smtClean="0"/>
              <a:t>.</a:t>
            </a:r>
          </a:p>
          <a:p>
            <a:pPr lvl="1"/>
            <a:r>
              <a:rPr lang="el-GR" dirty="0" smtClean="0"/>
              <a:t>Άλλες </a:t>
            </a:r>
            <a:r>
              <a:rPr lang="el-GR" dirty="0"/>
              <a:t>λειτουργίες είναι οι διαχειριστηκές λειτουργίες όπως να ορίσουμε τα δικαιώματα των χρηστών που έχουν πρόσβαση στη </a:t>
            </a:r>
            <a:r>
              <a:rPr lang="el-GR" dirty="0" smtClean="0"/>
              <a:t>βάση</a:t>
            </a:r>
            <a:r>
              <a:rPr lang="en-US" dirty="0" smtClean="0"/>
              <a:t>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27951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DBMS(SQL)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/>
          </a:bodyPr>
          <a:lstStyle/>
          <a:p>
            <a:r>
              <a:rPr lang="el-GR" dirty="0"/>
              <a:t>Τι είναι η </a:t>
            </a:r>
            <a:r>
              <a:rPr lang="en-US" dirty="0"/>
              <a:t>SQL</a:t>
            </a:r>
            <a:r>
              <a:rPr lang="el-GR" dirty="0"/>
              <a:t>; Είναι είναι η γλώσσα που θεωρείται </a:t>
            </a:r>
            <a:r>
              <a:rPr lang="en-US" dirty="0"/>
              <a:t>standard </a:t>
            </a:r>
            <a:r>
              <a:rPr lang="el-GR" dirty="0"/>
              <a:t>από το </a:t>
            </a:r>
            <a:r>
              <a:rPr lang="en-US" dirty="0"/>
              <a:t>ANSI</a:t>
            </a:r>
            <a:r>
              <a:rPr lang="el-GR" dirty="0"/>
              <a:t>(</a:t>
            </a:r>
            <a:r>
              <a:rPr lang="en-US" dirty="0"/>
              <a:t>American National Standards Institute</a:t>
            </a:r>
            <a:r>
              <a:rPr lang="el-GR" dirty="0"/>
              <a:t>) </a:t>
            </a:r>
            <a:endParaRPr lang="el-GR" dirty="0" smtClean="0"/>
          </a:p>
          <a:p>
            <a:r>
              <a:rPr lang="el-GR" dirty="0" smtClean="0"/>
              <a:t>Υπάρχουν </a:t>
            </a:r>
            <a:r>
              <a:rPr lang="el-GR" dirty="0"/>
              <a:t>διάφορες εκδόσεις της </a:t>
            </a:r>
            <a:r>
              <a:rPr lang="en-US" dirty="0"/>
              <a:t>SQL </a:t>
            </a:r>
            <a:endParaRPr lang="el-GR" dirty="0" smtClean="0"/>
          </a:p>
          <a:p>
            <a:pPr lvl="1"/>
            <a:r>
              <a:rPr lang="el-GR" dirty="0" smtClean="0"/>
              <a:t>Όλες υπακούουν στα </a:t>
            </a:r>
            <a:r>
              <a:rPr lang="en-US" dirty="0"/>
              <a:t>ANSI Standard </a:t>
            </a:r>
            <a:endParaRPr lang="el-GR" dirty="0" smtClean="0"/>
          </a:p>
          <a:p>
            <a:pPr lvl="1"/>
            <a:r>
              <a:rPr lang="el-GR" dirty="0"/>
              <a:t>Υ</a:t>
            </a:r>
            <a:r>
              <a:rPr lang="el-GR" dirty="0" smtClean="0"/>
              <a:t>ποστηρίζουν </a:t>
            </a:r>
            <a:r>
              <a:rPr lang="el-GR" dirty="0"/>
              <a:t>όλες τις βασικές εντολές </a:t>
            </a:r>
            <a:r>
              <a:rPr lang="el-GR" dirty="0" smtClean="0"/>
              <a:t>όπως </a:t>
            </a:r>
            <a:r>
              <a:rPr lang="en-US" dirty="0"/>
              <a:t>insert</a:t>
            </a:r>
            <a:r>
              <a:rPr lang="el-GR" dirty="0"/>
              <a:t>,</a:t>
            </a:r>
            <a:r>
              <a:rPr lang="en-US" dirty="0"/>
              <a:t>select</a:t>
            </a:r>
            <a:r>
              <a:rPr lang="el-GR" dirty="0"/>
              <a:t>,</a:t>
            </a:r>
            <a:r>
              <a:rPr lang="en-US" dirty="0"/>
              <a:t>delete</a:t>
            </a:r>
            <a:r>
              <a:rPr lang="el-GR" dirty="0"/>
              <a:t>,</a:t>
            </a:r>
            <a:r>
              <a:rPr lang="en-US" dirty="0"/>
              <a:t>where</a:t>
            </a:r>
            <a:r>
              <a:rPr lang="el-GR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0886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DBMS(SQL)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 smtClean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67544" y="1203598"/>
            <a:ext cx="3384376" cy="309634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3923928" y="1203598"/>
            <a:ext cx="4653379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28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PHP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 PHP </a:t>
            </a:r>
            <a:r>
              <a:rPr lang="el-GR" dirty="0"/>
              <a:t>είναι μια γλώσσα που </a:t>
            </a:r>
            <a:r>
              <a:rPr lang="el-GR" dirty="0" smtClean="0"/>
              <a:t>χρ</a:t>
            </a:r>
            <a:r>
              <a:rPr lang="el-GR" dirty="0"/>
              <a:t>η</a:t>
            </a:r>
            <a:r>
              <a:rPr lang="el-GR" dirty="0" smtClean="0"/>
              <a:t>σιμοποιείται </a:t>
            </a:r>
            <a:r>
              <a:rPr lang="el-GR" dirty="0"/>
              <a:t>κυρίως για την </a:t>
            </a:r>
            <a:r>
              <a:rPr lang="en-US" dirty="0"/>
              <a:t>server</a:t>
            </a:r>
            <a:r>
              <a:rPr lang="el-GR" dirty="0"/>
              <a:t>-</a:t>
            </a:r>
            <a:r>
              <a:rPr lang="en-US" dirty="0"/>
              <a:t>side </a:t>
            </a:r>
            <a:r>
              <a:rPr lang="el-GR" dirty="0"/>
              <a:t>κωδικοποίηση </a:t>
            </a:r>
            <a:endParaRPr lang="el-GR" dirty="0" smtClean="0"/>
          </a:p>
          <a:p>
            <a:r>
              <a:rPr lang="el-GR" dirty="0"/>
              <a:t>Μ</a:t>
            </a:r>
            <a:r>
              <a:rPr lang="el-GR" dirty="0" smtClean="0"/>
              <a:t>πορεί </a:t>
            </a:r>
            <a:r>
              <a:rPr lang="el-GR" dirty="0"/>
              <a:t>να χρησιμοποιηθεί και για γενική χρήση</a:t>
            </a:r>
            <a:r>
              <a:rPr lang="el-GR" dirty="0" smtClean="0"/>
              <a:t>.</a:t>
            </a:r>
            <a:endParaRPr lang="en-US" dirty="0" smtClean="0"/>
          </a:p>
          <a:p>
            <a:r>
              <a:rPr lang="en-US" dirty="0" smtClean="0"/>
              <a:t>Freeware </a:t>
            </a:r>
            <a:r>
              <a:rPr lang="el-GR" dirty="0" smtClean="0"/>
              <a:t>που μπορεί </a:t>
            </a:r>
            <a:r>
              <a:rPr lang="el-GR" dirty="0"/>
              <a:t>να χρησιμοποιηθεί </a:t>
            </a:r>
            <a:r>
              <a:rPr lang="el-GR" dirty="0" smtClean="0"/>
              <a:t>σχεδόν παντού(</a:t>
            </a:r>
            <a:r>
              <a:rPr lang="en-US" dirty="0" smtClean="0"/>
              <a:t>web servers</a:t>
            </a:r>
            <a:r>
              <a:rPr lang="el-GR" dirty="0"/>
              <a:t>,</a:t>
            </a:r>
            <a:r>
              <a:rPr lang="el-GR" dirty="0" smtClean="0"/>
              <a:t>πλατφόρμες</a:t>
            </a:r>
            <a:r>
              <a:rPr lang="en-US" dirty="0" smtClean="0"/>
              <a:t>.</a:t>
            </a:r>
            <a:r>
              <a:rPr lang="el-GR" dirty="0" smtClean="0"/>
              <a:t>)</a:t>
            </a:r>
            <a:endParaRPr lang="en-US" dirty="0" smtClean="0"/>
          </a:p>
          <a:p>
            <a:r>
              <a:rPr lang="el-GR" dirty="0"/>
              <a:t>Δ</a:t>
            </a:r>
            <a:r>
              <a:rPr lang="el-GR" dirty="0" smtClean="0"/>
              <a:t>εν </a:t>
            </a:r>
            <a:r>
              <a:rPr lang="el-GR" dirty="0"/>
              <a:t>είναι </a:t>
            </a:r>
            <a:r>
              <a:rPr lang="en-US" dirty="0"/>
              <a:t>case sensitive </a:t>
            </a:r>
            <a:r>
              <a:rPr lang="el-GR" dirty="0" smtClean="0"/>
              <a:t>όμως </a:t>
            </a:r>
            <a:r>
              <a:rPr lang="el-GR" dirty="0"/>
              <a:t>τα ονόματα των μεταβλητών της </a:t>
            </a:r>
            <a:r>
              <a:rPr lang="el-GR" dirty="0" smtClean="0"/>
              <a:t>είναι.Δεν χρειάζεται </a:t>
            </a:r>
            <a:r>
              <a:rPr lang="el-GR" dirty="0" smtClean="0"/>
              <a:t>δηλώση τύπων</a:t>
            </a:r>
            <a:r>
              <a:rPr lang="en-US" dirty="0" smtClean="0"/>
              <a:t>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125211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PHP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el-GR" sz="3000" dirty="0"/>
              <a:t>Ένας κώδικας σε </a:t>
            </a:r>
            <a:r>
              <a:rPr lang="en-US" sz="3000" dirty="0"/>
              <a:t>PHP</a:t>
            </a:r>
            <a:r>
              <a:rPr lang="el-GR" sz="3000" dirty="0"/>
              <a:t> μπορεί να εμφωλευτεί οπουδήποτε σε έναν κώδικα και η μορφή του είναι: </a:t>
            </a:r>
          </a:p>
          <a:p>
            <a:pPr marL="0" indent="0">
              <a:buNone/>
            </a:pPr>
            <a:r>
              <a:rPr lang="el-GR" sz="3000" dirty="0" smtClean="0"/>
              <a:t>	&lt;?</a:t>
            </a:r>
            <a:r>
              <a:rPr lang="en-US" sz="3000" dirty="0" err="1"/>
              <a:t>php</a:t>
            </a:r>
            <a:r>
              <a:rPr lang="el-GR" sz="3000" dirty="0"/>
              <a:t/>
            </a:r>
            <a:br>
              <a:rPr lang="el-GR" sz="3000" dirty="0"/>
            </a:br>
            <a:r>
              <a:rPr lang="el-GR" sz="3000" dirty="0" smtClean="0"/>
              <a:t>	</a:t>
            </a:r>
            <a:r>
              <a:rPr lang="en-US" sz="3000" dirty="0" smtClean="0"/>
              <a:t>PHP</a:t>
            </a:r>
            <a:r>
              <a:rPr lang="el-GR" sz="3000" dirty="0" smtClean="0"/>
              <a:t> </a:t>
            </a:r>
            <a:r>
              <a:rPr lang="el-GR" sz="3000" dirty="0"/>
              <a:t>κώδικας</a:t>
            </a:r>
            <a:br>
              <a:rPr lang="el-GR" sz="3000" dirty="0"/>
            </a:br>
            <a:r>
              <a:rPr lang="el-GR" sz="3000" dirty="0" smtClean="0"/>
              <a:t>	?&gt;</a:t>
            </a:r>
          </a:p>
          <a:p>
            <a:r>
              <a:rPr lang="el-GR" sz="3000" dirty="0"/>
              <a:t>Όλες οι μεταβλητές δηλώνονται με $ και θα πρέπει το όνομα τους να ξεκινάει με γράμμα αλλά να περιέχει μόνο αλφαριθμητικά σύμβολα και </a:t>
            </a:r>
            <a:r>
              <a:rPr lang="el-GR" sz="3000" dirty="0" smtClean="0"/>
              <a:t>_.</a:t>
            </a:r>
          </a:p>
          <a:p>
            <a:pPr marL="0" indent="0">
              <a:buNone/>
            </a:pPr>
            <a:r>
              <a:rPr lang="el-GR" sz="3000" dirty="0" smtClean="0"/>
              <a:t>	</a:t>
            </a:r>
            <a:r>
              <a:rPr lang="en-US" sz="3000" dirty="0" smtClean="0"/>
              <a:t>$</a:t>
            </a:r>
            <a:r>
              <a:rPr lang="en-US" sz="3000" dirty="0" err="1"/>
              <a:t>tx_t</a:t>
            </a:r>
            <a:r>
              <a:rPr lang="en-US" sz="3000" dirty="0"/>
              <a:t> = "</a:t>
            </a:r>
            <a:r>
              <a:rPr lang="en-US" sz="3000" dirty="0" smtClean="0"/>
              <a:t>Hello";</a:t>
            </a:r>
            <a:endParaRPr lang="el-GR" sz="3000" dirty="0" smtClean="0"/>
          </a:p>
          <a:p>
            <a:pPr lvl="0"/>
            <a:r>
              <a:rPr lang="el-GR" sz="3000" dirty="0"/>
              <a:t>Για εμφάνιση δεδομένων υπάρχει η δήλωση  </a:t>
            </a:r>
            <a:r>
              <a:rPr lang="en-US" sz="3000" dirty="0"/>
              <a:t>echo</a:t>
            </a:r>
            <a:r>
              <a:rPr lang="el-GR" sz="3000" dirty="0"/>
              <a:t>:</a:t>
            </a:r>
          </a:p>
          <a:p>
            <a:pPr marL="0" indent="0">
              <a:buNone/>
            </a:pPr>
            <a:r>
              <a:rPr lang="el-GR" sz="3000" dirty="0" smtClean="0"/>
              <a:t>	</a:t>
            </a:r>
            <a:r>
              <a:rPr lang="en-US" sz="3000" dirty="0" smtClean="0"/>
              <a:t>&lt;?</a:t>
            </a:r>
            <a:r>
              <a:rPr lang="en-US" sz="3000" dirty="0" err="1"/>
              <a:t>php</a:t>
            </a:r>
            <a:endParaRPr lang="el-GR" sz="3000" dirty="0"/>
          </a:p>
          <a:p>
            <a:pPr marL="0" indent="0">
              <a:buNone/>
            </a:pPr>
            <a:r>
              <a:rPr lang="el-GR" sz="3000" dirty="0" smtClean="0"/>
              <a:t>	</a:t>
            </a:r>
            <a:r>
              <a:rPr lang="en-US" sz="3000" dirty="0" smtClean="0"/>
              <a:t>$</a:t>
            </a:r>
            <a:r>
              <a:rPr lang="en-US" sz="3000" dirty="0"/>
              <a:t>txt = "</a:t>
            </a:r>
            <a:r>
              <a:rPr lang="en-US" sz="3000" dirty="0" err="1" smtClean="0"/>
              <a:t>Giorgou</a:t>
            </a:r>
            <a:r>
              <a:rPr lang="en-US" sz="3000" dirty="0" smtClean="0"/>
              <a:t>";</a:t>
            </a:r>
            <a:endParaRPr lang="el-GR" sz="3000" dirty="0"/>
          </a:p>
          <a:p>
            <a:pPr marL="0" indent="0">
              <a:buNone/>
            </a:pPr>
            <a:r>
              <a:rPr lang="el-GR" sz="3000" dirty="0" smtClean="0"/>
              <a:t>	</a:t>
            </a:r>
            <a:r>
              <a:rPr lang="en-US" sz="3000" dirty="0" smtClean="0"/>
              <a:t>echo </a:t>
            </a:r>
            <a:r>
              <a:rPr lang="en-US" sz="3000" dirty="0"/>
              <a:t>"</a:t>
            </a:r>
            <a:r>
              <a:rPr lang="en-US" sz="3000" dirty="0" err="1"/>
              <a:t>Ergasia</a:t>
            </a:r>
            <a:r>
              <a:rPr lang="en-US" sz="3000" dirty="0"/>
              <a:t> " . $txt . </a:t>
            </a:r>
            <a:r>
              <a:rPr lang="el-GR" sz="3000" dirty="0" smtClean="0"/>
              <a:t>;</a:t>
            </a:r>
            <a:endParaRPr lang="el-GR" sz="3000" dirty="0"/>
          </a:p>
          <a:p>
            <a:pPr marL="0" indent="0">
              <a:buNone/>
            </a:pPr>
            <a:r>
              <a:rPr lang="el-GR" sz="3000" dirty="0" smtClean="0"/>
              <a:t>	?&gt;</a:t>
            </a:r>
            <a:endParaRPr lang="en-US" sz="3000" dirty="0" smtClean="0"/>
          </a:p>
          <a:p>
            <a:pPr lvl="0"/>
            <a:r>
              <a:rPr lang="el-GR" sz="3000" dirty="0"/>
              <a:t>Όσων αφορά τις συναρτήσεις η </a:t>
            </a:r>
            <a:r>
              <a:rPr lang="en-US" sz="3000" dirty="0"/>
              <a:t>PHP</a:t>
            </a:r>
            <a:r>
              <a:rPr lang="el-GR" sz="3000" dirty="0"/>
              <a:t> έχει πάνω από 1000 </a:t>
            </a:r>
            <a:r>
              <a:rPr lang="en-US" sz="3000" dirty="0"/>
              <a:t>built</a:t>
            </a:r>
            <a:r>
              <a:rPr lang="el-GR" sz="3000" dirty="0"/>
              <a:t>-</a:t>
            </a:r>
            <a:r>
              <a:rPr lang="en-US" sz="3000" dirty="0"/>
              <a:t>in</a:t>
            </a:r>
            <a:r>
              <a:rPr lang="el-GR" sz="3000" dirty="0"/>
              <a:t> </a:t>
            </a:r>
            <a:r>
              <a:rPr lang="el-GR" sz="3000" dirty="0" smtClean="0"/>
              <a:t>συναρτήσεις</a:t>
            </a:r>
            <a:r>
              <a:rPr lang="en-US" sz="3000" dirty="0"/>
              <a:t>:</a:t>
            </a:r>
            <a:endParaRPr lang="el-GR" sz="3000" dirty="0"/>
          </a:p>
          <a:p>
            <a:pPr marL="0" indent="0">
              <a:buNone/>
            </a:pPr>
            <a:r>
              <a:rPr lang="en-US" sz="3000" dirty="0" smtClean="0"/>
              <a:t>	function </a:t>
            </a:r>
            <a:r>
              <a:rPr lang="en-US" sz="3000" dirty="0"/>
              <a:t>sum($x, $y) {</a:t>
            </a:r>
            <a:endParaRPr lang="el-GR" sz="3000" dirty="0"/>
          </a:p>
          <a:p>
            <a:pPr marL="0" indent="0">
              <a:buNone/>
            </a:pPr>
            <a:r>
              <a:rPr lang="en-US" sz="3000" dirty="0"/>
              <a:t>   </a:t>
            </a:r>
            <a:r>
              <a:rPr lang="en-US" sz="3000" dirty="0" smtClean="0"/>
              <a:t>	$</a:t>
            </a:r>
            <a:r>
              <a:rPr lang="en-US" sz="3000" dirty="0"/>
              <a:t>z = $x + $</a:t>
            </a:r>
            <a:r>
              <a:rPr lang="en-US" sz="3000" dirty="0" smtClean="0"/>
              <a:t>y;</a:t>
            </a:r>
            <a:endParaRPr lang="en-US" sz="3000" dirty="0"/>
          </a:p>
          <a:p>
            <a:pPr marL="0" indent="0">
              <a:buNone/>
            </a:pPr>
            <a:r>
              <a:rPr lang="en-US" sz="3000" dirty="0"/>
              <a:t>	</a:t>
            </a:r>
            <a:r>
              <a:rPr lang="en-US" sz="3000" dirty="0" smtClean="0"/>
              <a:t>return </a:t>
            </a:r>
            <a:r>
              <a:rPr lang="en-US" sz="3000" dirty="0"/>
              <a:t>$z</a:t>
            </a:r>
            <a:r>
              <a:rPr lang="en-US" sz="3000" dirty="0" smtClean="0"/>
              <a:t>;}</a:t>
            </a:r>
            <a:endParaRPr lang="el-GR" sz="3000" dirty="0"/>
          </a:p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2589124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Javascript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03598"/>
            <a:ext cx="8183880" cy="3240360"/>
          </a:xfrm>
        </p:spPr>
        <p:txBody>
          <a:bodyPr>
            <a:noAutofit/>
          </a:bodyPr>
          <a:lstStyle/>
          <a:p>
            <a:r>
              <a:rPr lang="el-GR" sz="1800" dirty="0"/>
              <a:t>Υ</a:t>
            </a:r>
            <a:r>
              <a:rPr lang="el-GR" sz="1800" dirty="0" smtClean="0"/>
              <a:t>πεύθυνη </a:t>
            </a:r>
            <a:r>
              <a:rPr lang="el-GR" sz="1800" dirty="0"/>
              <a:t>για την ‘συμπεριφορά’ μιας </a:t>
            </a:r>
            <a:r>
              <a:rPr lang="el-GR" sz="1800" dirty="0" smtClean="0"/>
              <a:t>σελίδας</a:t>
            </a:r>
            <a:r>
              <a:rPr lang="en-US" sz="1800" dirty="0" smtClean="0"/>
              <a:t>(Ajax</a:t>
            </a:r>
            <a:r>
              <a:rPr lang="en-US" sz="1800" dirty="0" smtClean="0"/>
              <a:t>).</a:t>
            </a:r>
            <a:endParaRPr lang="el-GR" sz="1800" dirty="0" smtClean="0"/>
          </a:p>
          <a:p>
            <a:r>
              <a:rPr lang="el-GR" sz="1800" dirty="0" smtClean="0"/>
              <a:t>Υποστήριξη απο όλους τους </a:t>
            </a:r>
            <a:r>
              <a:rPr lang="en-US" sz="1800" dirty="0" smtClean="0"/>
              <a:t>web browsers</a:t>
            </a:r>
            <a:r>
              <a:rPr lang="el-GR" sz="1800" dirty="0" smtClean="0"/>
              <a:t> </a:t>
            </a:r>
            <a:r>
              <a:rPr lang="el-GR" sz="1800" dirty="0"/>
              <a:t>χωρίς την ανάγκη για </a:t>
            </a:r>
            <a:r>
              <a:rPr lang="en-US" sz="1800" dirty="0"/>
              <a:t>plug</a:t>
            </a:r>
            <a:r>
              <a:rPr lang="el-GR" sz="1800" dirty="0"/>
              <a:t>-</a:t>
            </a:r>
            <a:r>
              <a:rPr lang="en-US" sz="1800" dirty="0"/>
              <a:t>ins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r>
              <a:rPr lang="el-GR" sz="1800" dirty="0"/>
              <a:t>Αρχικά είχε δημιουργηθεί για την υποστήριξη των εντολών του χρήστη(</a:t>
            </a:r>
            <a:r>
              <a:rPr lang="en-US" sz="1800" dirty="0"/>
              <a:t>browser</a:t>
            </a:r>
            <a:r>
              <a:rPr lang="el-GR" sz="1800" dirty="0"/>
              <a:t>) </a:t>
            </a:r>
            <a:endParaRPr lang="el-GR" sz="1800" dirty="0" smtClean="0"/>
          </a:p>
          <a:p>
            <a:r>
              <a:rPr lang="el-GR" sz="1800" dirty="0" smtClean="0"/>
              <a:t>Αργότερα </a:t>
            </a:r>
            <a:r>
              <a:rPr lang="el-GR" sz="1800" dirty="0"/>
              <a:t>μπόρεσε να χρησιμοποιηθεί και σαν </a:t>
            </a:r>
            <a:r>
              <a:rPr lang="en-US" sz="1800" dirty="0"/>
              <a:t>server</a:t>
            </a:r>
            <a:r>
              <a:rPr lang="el-GR" sz="1800" dirty="0"/>
              <a:t>-</a:t>
            </a:r>
            <a:r>
              <a:rPr lang="en-US" sz="1800" dirty="0"/>
              <a:t>side</a:t>
            </a:r>
            <a:r>
              <a:rPr lang="el-GR" sz="1800" dirty="0"/>
              <a:t> εφαρμογή σε </a:t>
            </a:r>
            <a:r>
              <a:rPr lang="en-US" sz="1800" dirty="0"/>
              <a:t>web server </a:t>
            </a:r>
            <a:r>
              <a:rPr lang="el-GR" sz="1800" dirty="0"/>
              <a:t>και βάσεις δεδομένων αλλά και σε προγράμματα όπως </a:t>
            </a:r>
            <a:r>
              <a:rPr lang="en-US" sz="1800" dirty="0"/>
              <a:t>word processors </a:t>
            </a:r>
            <a:r>
              <a:rPr lang="el-GR" sz="1800" dirty="0"/>
              <a:t>και </a:t>
            </a:r>
            <a:r>
              <a:rPr lang="en-US" sz="1800" dirty="0" err="1"/>
              <a:t>pdf</a:t>
            </a:r>
            <a:r>
              <a:rPr lang="el-GR" sz="1800" dirty="0" smtClean="0"/>
              <a:t>.</a:t>
            </a:r>
            <a:endParaRPr lang="en-US" sz="1800" dirty="0" smtClean="0"/>
          </a:p>
          <a:p>
            <a:r>
              <a:rPr lang="el-GR" sz="1800" dirty="0"/>
              <a:t>Οι μεταβλητές </a:t>
            </a:r>
            <a:r>
              <a:rPr lang="el-GR" sz="1800" dirty="0" smtClean="0"/>
              <a:t>στην </a:t>
            </a:r>
            <a:r>
              <a:rPr lang="en-US" sz="1800" dirty="0"/>
              <a:t>JS </a:t>
            </a:r>
            <a:r>
              <a:rPr lang="el-GR" sz="1800" dirty="0"/>
              <a:t>είναι </a:t>
            </a:r>
            <a:r>
              <a:rPr lang="en-US" sz="1800" dirty="0"/>
              <a:t>case sensitive</a:t>
            </a:r>
            <a:r>
              <a:rPr lang="el-GR" sz="1800" dirty="0"/>
              <a:t> και </a:t>
            </a:r>
            <a:r>
              <a:rPr lang="el-GR" sz="1800" dirty="0" smtClean="0"/>
              <a:t>ξεκινάνε με </a:t>
            </a:r>
            <a:r>
              <a:rPr lang="el-GR" sz="1800" dirty="0"/>
              <a:t>γράμμα ή </a:t>
            </a:r>
            <a:r>
              <a:rPr lang="en-US" sz="1800" dirty="0" smtClean="0"/>
              <a:t> </a:t>
            </a:r>
            <a:r>
              <a:rPr lang="el-GR" sz="1800" dirty="0" smtClean="0"/>
              <a:t>_ (ΟΧΙ αριθμό)</a:t>
            </a:r>
            <a:r>
              <a:rPr lang="en-US" sz="1800" dirty="0" smtClean="0"/>
              <a:t>.</a:t>
            </a:r>
            <a:endParaRPr lang="el-GR" sz="1800" dirty="0" smtClean="0"/>
          </a:p>
        </p:txBody>
      </p:sp>
    </p:spTree>
    <p:extLst>
      <p:ext uri="{BB962C8B-B14F-4D97-AF65-F5344CB8AC3E}">
        <p14:creationId xmlns:p14="http://schemas.microsoft.com/office/powerpoint/2010/main" val="28767382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Javascript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68352"/>
          </a:xfrm>
        </p:spPr>
        <p:txBody>
          <a:bodyPr>
            <a:normAutofit fontScale="62500" lnSpcReduction="20000"/>
          </a:bodyPr>
          <a:lstStyle/>
          <a:p>
            <a:r>
              <a:rPr lang="el-GR" dirty="0"/>
              <a:t>Η </a:t>
            </a:r>
            <a:r>
              <a:rPr lang="en-US" dirty="0"/>
              <a:t>JS</a:t>
            </a:r>
            <a:r>
              <a:rPr lang="el-GR" dirty="0"/>
              <a:t> </a:t>
            </a:r>
            <a:r>
              <a:rPr lang="el-GR" dirty="0" smtClean="0"/>
              <a:t>μπορεί </a:t>
            </a:r>
            <a:r>
              <a:rPr lang="el-GR" dirty="0"/>
              <a:t>να αλλάξει τόσο στοιχεία της </a:t>
            </a:r>
            <a:r>
              <a:rPr lang="en-US" dirty="0"/>
              <a:t>HTML </a:t>
            </a:r>
            <a:r>
              <a:rPr lang="el-GR" dirty="0"/>
              <a:t>όσο και της </a:t>
            </a:r>
            <a:r>
              <a:rPr lang="en-US" dirty="0"/>
              <a:t>CSS </a:t>
            </a:r>
            <a:r>
              <a:rPr lang="el-GR" dirty="0"/>
              <a:t>με εντολές όπως με τη χρήση της μεθόδου </a:t>
            </a:r>
            <a:r>
              <a:rPr lang="en-US" dirty="0" err="1"/>
              <a:t>getelementbyid</a:t>
            </a:r>
            <a:r>
              <a:rPr lang="el-GR" dirty="0"/>
              <a:t>() η οποία μέθοδος βρίσκει ένα στοιχείο και μετά μπορεί να γίνει μια ανάθεση σε αυτό το στοιχείο</a:t>
            </a:r>
            <a:r>
              <a:rPr lang="el-GR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l-GR" dirty="0"/>
          </a:p>
          <a:p>
            <a:pPr marL="0" lv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Document.getElementById</a:t>
            </a:r>
            <a:r>
              <a:rPr lang="en-US" dirty="0"/>
              <a:t>("</a:t>
            </a:r>
            <a:r>
              <a:rPr lang="el-GR" dirty="0"/>
              <a:t>χ</a:t>
            </a:r>
            <a:r>
              <a:rPr lang="en-US" dirty="0"/>
              <a:t>").</a:t>
            </a:r>
            <a:r>
              <a:rPr lang="en-US" dirty="0" err="1"/>
              <a:t>innerHTML</a:t>
            </a:r>
            <a:r>
              <a:rPr lang="en-US" dirty="0"/>
              <a:t> = "JavaScript";</a:t>
            </a:r>
            <a:endParaRPr lang="el-GR" dirty="0"/>
          </a:p>
          <a:p>
            <a:pPr marL="347472" lvl="1" indent="0">
              <a:buNone/>
            </a:pPr>
            <a:r>
              <a:rPr lang="el-GR" dirty="0"/>
              <a:t>Εδώ θα βρεθεί το αρχείο της </a:t>
            </a:r>
            <a:r>
              <a:rPr lang="en-US" dirty="0"/>
              <a:t>HTML </a:t>
            </a:r>
            <a:r>
              <a:rPr lang="el-GR" dirty="0"/>
              <a:t>με </a:t>
            </a:r>
            <a:r>
              <a:rPr lang="en-US" dirty="0"/>
              <a:t>id</a:t>
            </a:r>
            <a:r>
              <a:rPr lang="el-GR" dirty="0"/>
              <a:t>=</a:t>
            </a:r>
            <a:r>
              <a:rPr lang="en-US" dirty="0"/>
              <a:t>x </a:t>
            </a:r>
            <a:r>
              <a:rPr lang="el-GR" dirty="0"/>
              <a:t>και θα αλλαχτεί το περιεχόμενο του με την λέξη </a:t>
            </a:r>
            <a:r>
              <a:rPr lang="en-US" dirty="0"/>
              <a:t>JavaScript</a:t>
            </a:r>
            <a:r>
              <a:rPr lang="el-GR" dirty="0"/>
              <a:t>.</a:t>
            </a:r>
          </a:p>
          <a:p>
            <a:pPr marL="0" indent="0">
              <a:buNone/>
            </a:pPr>
            <a:r>
              <a:rPr lang="el-GR" dirty="0"/>
              <a:t> </a:t>
            </a:r>
          </a:p>
          <a:p>
            <a:pPr marL="0" lv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Document.getElementById</a:t>
            </a:r>
            <a:r>
              <a:rPr lang="en-US" dirty="0"/>
              <a:t>("x").</a:t>
            </a:r>
            <a:r>
              <a:rPr lang="en-US" dirty="0" err="1"/>
              <a:t>style.fontSize</a:t>
            </a:r>
            <a:r>
              <a:rPr lang="en-US" dirty="0"/>
              <a:t> = "25px";</a:t>
            </a:r>
            <a:endParaRPr lang="el-GR" dirty="0"/>
          </a:p>
          <a:p>
            <a:pPr marL="347472" lvl="1" indent="0">
              <a:buNone/>
            </a:pPr>
            <a:r>
              <a:rPr lang="el-GR" dirty="0"/>
              <a:t>Εδώ θα αλλαχτεί το στύλ της εμφάνισης του στοιχείου με </a:t>
            </a:r>
            <a:r>
              <a:rPr lang="en-US" dirty="0"/>
              <a:t>id</a:t>
            </a:r>
            <a:r>
              <a:rPr lang="el-GR" dirty="0"/>
              <a:t>=</a:t>
            </a:r>
            <a:r>
              <a:rPr lang="en-US" dirty="0"/>
              <a:t>x </a:t>
            </a:r>
            <a:r>
              <a:rPr lang="el-GR" dirty="0"/>
              <a:t>και θα θα εμφανίζεται σαν 25 </a:t>
            </a:r>
            <a:r>
              <a:rPr lang="en-US" dirty="0"/>
              <a:t>pixels</a:t>
            </a:r>
            <a:r>
              <a:rPr lang="el-G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8724900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Τεχνικό Μέρος(</a:t>
            </a:r>
            <a:r>
              <a:rPr lang="en-US" sz="3200" dirty="0" smtClean="0"/>
              <a:t>Microsoft</a:t>
            </a:r>
            <a:r>
              <a:rPr lang="el-GR" sz="3200" dirty="0" smtClean="0"/>
              <a:t>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68352"/>
          </a:xfrm>
        </p:spPr>
        <p:txBody>
          <a:bodyPr>
            <a:normAutofit fontScale="77500" lnSpcReduction="20000"/>
          </a:bodyPr>
          <a:lstStyle/>
          <a:p>
            <a:r>
              <a:rPr lang="el-GR" sz="2900" dirty="0"/>
              <a:t>Η </a:t>
            </a:r>
            <a:r>
              <a:rPr lang="en-US" sz="2900" dirty="0"/>
              <a:t>Microsoft</a:t>
            </a:r>
            <a:r>
              <a:rPr lang="el-GR" sz="2900" dirty="0"/>
              <a:t> αποτελεί έναν από τους πιο σημαντικούς </a:t>
            </a:r>
            <a:r>
              <a:rPr lang="en-US" sz="2900" dirty="0"/>
              <a:t>Software Vendors</a:t>
            </a:r>
            <a:r>
              <a:rPr lang="el-GR" sz="2900" dirty="0"/>
              <a:t> για την ανάπτυξη λογισμικού σε διάφορα </a:t>
            </a:r>
            <a:r>
              <a:rPr lang="en-US" sz="2900" dirty="0"/>
              <a:t>Application Platforms</a:t>
            </a:r>
            <a:r>
              <a:rPr lang="el-GR" sz="2900" dirty="0"/>
              <a:t> </a:t>
            </a:r>
            <a:endParaRPr lang="el-GR" sz="2900" dirty="0"/>
          </a:p>
          <a:p>
            <a:pPr lvl="1"/>
            <a:r>
              <a:rPr lang="en-US" sz="2500" dirty="0" smtClean="0"/>
              <a:t>Desktop</a:t>
            </a:r>
            <a:r>
              <a:rPr lang="el-GR" sz="2500" dirty="0"/>
              <a:t>, </a:t>
            </a:r>
            <a:r>
              <a:rPr lang="en-US" sz="2500" dirty="0"/>
              <a:t>Mobile</a:t>
            </a:r>
            <a:r>
              <a:rPr lang="el-GR" sz="2500" dirty="0"/>
              <a:t> και </a:t>
            </a:r>
            <a:r>
              <a:rPr lang="en-US" sz="2500" dirty="0"/>
              <a:t>Web </a:t>
            </a:r>
            <a:r>
              <a:rPr lang="en-US" sz="2500" dirty="0" smtClean="0"/>
              <a:t>Platform.</a:t>
            </a:r>
          </a:p>
          <a:p>
            <a:r>
              <a:rPr lang="el-GR" sz="2900" dirty="0"/>
              <a:t>Για την ανάπτυξη λογισμικού σε </a:t>
            </a:r>
            <a:r>
              <a:rPr lang="en-US" sz="2900" dirty="0"/>
              <a:t>Web Platform</a:t>
            </a:r>
            <a:r>
              <a:rPr lang="el-GR" sz="2900" dirty="0"/>
              <a:t> χρησιμοποιούνται τεχνολογίες όπως </a:t>
            </a:r>
            <a:endParaRPr lang="el-GR" sz="2900" dirty="0" smtClean="0"/>
          </a:p>
          <a:p>
            <a:pPr lvl="1"/>
            <a:r>
              <a:rPr lang="en-US" sz="2500" dirty="0" smtClean="0"/>
              <a:t>ASP</a:t>
            </a:r>
            <a:r>
              <a:rPr lang="el-GR" sz="2500" dirty="0"/>
              <a:t>.</a:t>
            </a:r>
            <a:r>
              <a:rPr lang="en-US" sz="2500" dirty="0"/>
              <a:t>NET WEB Forms</a:t>
            </a:r>
            <a:r>
              <a:rPr lang="el-GR" sz="2500" dirty="0"/>
              <a:t>(στοιχείο του </a:t>
            </a:r>
            <a:r>
              <a:rPr lang="en-US" sz="2500" dirty="0"/>
              <a:t>visual studio</a:t>
            </a:r>
            <a:r>
              <a:rPr lang="el-GR" sz="2500" dirty="0"/>
              <a:t>(</a:t>
            </a:r>
            <a:r>
              <a:rPr lang="en-US" sz="2500" dirty="0"/>
              <a:t>open</a:t>
            </a:r>
            <a:r>
              <a:rPr lang="el-GR" sz="2500" dirty="0"/>
              <a:t>-</a:t>
            </a:r>
            <a:r>
              <a:rPr lang="en-US" sz="2500" dirty="0"/>
              <a:t>source</a:t>
            </a:r>
            <a:r>
              <a:rPr lang="el-GR" sz="2500" dirty="0"/>
              <a:t> πλαίσιο </a:t>
            </a:r>
            <a:r>
              <a:rPr lang="en-US" sz="2500" dirty="0"/>
              <a:t>server</a:t>
            </a:r>
            <a:r>
              <a:rPr lang="el-GR" sz="2500" dirty="0"/>
              <a:t> + σελίδες που απαιτούν τη χρήση </a:t>
            </a:r>
            <a:r>
              <a:rPr lang="en-US" sz="2500" dirty="0"/>
              <a:t>browser</a:t>
            </a:r>
            <a:r>
              <a:rPr lang="el-GR" sz="2500" dirty="0" smtClean="0"/>
              <a:t>))</a:t>
            </a:r>
          </a:p>
          <a:p>
            <a:pPr lvl="1"/>
            <a:r>
              <a:rPr lang="el-GR" sz="2500" dirty="0" smtClean="0"/>
              <a:t>σαν </a:t>
            </a:r>
            <a:r>
              <a:rPr lang="el-GR" sz="2500" dirty="0"/>
              <a:t>γλώσσα προγραμματισμού η </a:t>
            </a:r>
            <a:r>
              <a:rPr lang="en-US" sz="2500" dirty="0"/>
              <a:t>C</a:t>
            </a:r>
            <a:r>
              <a:rPr lang="el-GR" sz="2500" dirty="0"/>
              <a:t>#.</a:t>
            </a:r>
            <a:r>
              <a:rPr lang="en-US" sz="2500" dirty="0" smtClean="0"/>
              <a:t>NET</a:t>
            </a:r>
            <a:endParaRPr lang="el-GR" sz="2500" dirty="0" smtClean="0"/>
          </a:p>
          <a:p>
            <a:pPr lvl="1"/>
            <a:r>
              <a:rPr lang="el-GR" sz="2500" dirty="0"/>
              <a:t>Γ</a:t>
            </a:r>
            <a:r>
              <a:rPr lang="el-GR" sz="2500" dirty="0" smtClean="0"/>
              <a:t>ια </a:t>
            </a:r>
            <a:r>
              <a:rPr lang="el-GR" sz="2500" dirty="0"/>
              <a:t>την αποθήκευση των δεδομένων σε συστήματα βάσεων δεδομένων ο </a:t>
            </a:r>
            <a:r>
              <a:rPr lang="en-US" sz="2500" dirty="0"/>
              <a:t>Microsoft SQL Server</a:t>
            </a:r>
            <a:r>
              <a:rPr lang="el-GR" sz="2500" dirty="0"/>
              <a:t>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21186708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Τεχνικό Μέρος(</a:t>
            </a:r>
            <a:r>
              <a:rPr lang="en-US" sz="3200" dirty="0" smtClean="0"/>
              <a:t>Microsoft</a:t>
            </a:r>
            <a:r>
              <a:rPr lang="el-GR" sz="3200" dirty="0" smtClean="0"/>
              <a:t>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68352"/>
          </a:xfrm>
        </p:spPr>
        <p:txBody>
          <a:bodyPr>
            <a:normAutofit fontScale="62500" lnSpcReduction="20000"/>
          </a:bodyPr>
          <a:lstStyle/>
          <a:p>
            <a:r>
              <a:rPr lang="el-GR" dirty="0"/>
              <a:t>Για την εφαρμογή που πραγματεύεται η εργασία αρχικά θα πρέπει να δημιουργήσουμε στον </a:t>
            </a:r>
            <a:r>
              <a:rPr lang="en-US" dirty="0"/>
              <a:t>SQL Server</a:t>
            </a:r>
            <a:r>
              <a:rPr lang="el-GR" dirty="0"/>
              <a:t> μια βάση δεδομένων με τα στοιχεία που θέλουμε(στην περίπτωση μας 15 κάρτες γραφικών</a:t>
            </a:r>
            <a:r>
              <a:rPr lang="el-GR" dirty="0" smtClean="0"/>
              <a:t>).</a:t>
            </a:r>
            <a:endParaRPr lang="en-US" dirty="0" smtClean="0"/>
          </a:p>
          <a:p>
            <a:r>
              <a:rPr lang="el-GR" dirty="0"/>
              <a:t>Για την τεχνική υλοποίηση </a:t>
            </a:r>
            <a:r>
              <a:rPr lang="el-GR" dirty="0" smtClean="0"/>
              <a:t>της εφαρμογής </a:t>
            </a:r>
            <a:r>
              <a:rPr lang="el-GR" dirty="0"/>
              <a:t>χρησιμοποιήθηκε το </a:t>
            </a:r>
            <a:r>
              <a:rPr lang="en-US" dirty="0"/>
              <a:t>Microsoft Visual Studio </a:t>
            </a:r>
            <a:r>
              <a:rPr lang="el-GR" dirty="0"/>
              <a:t>που είναι ένα </a:t>
            </a:r>
            <a:r>
              <a:rPr lang="en-US" dirty="0"/>
              <a:t>integrated development environment</a:t>
            </a:r>
            <a:r>
              <a:rPr lang="el-GR" dirty="0"/>
              <a:t>(</a:t>
            </a:r>
            <a:r>
              <a:rPr lang="en-US" dirty="0"/>
              <a:t>IDE</a:t>
            </a:r>
            <a:r>
              <a:rPr lang="el-GR" dirty="0"/>
              <a:t>) δηλαδή μια εφαρμογή που επιτρέπει σε έναν προγραμματιστή την ανάπτυξη λογισμικού</a:t>
            </a:r>
            <a:r>
              <a:rPr lang="el-GR" dirty="0" smtClean="0"/>
              <a:t>.</a:t>
            </a:r>
          </a:p>
          <a:p>
            <a:r>
              <a:rPr lang="el-GR" dirty="0" smtClean="0"/>
              <a:t>Μιά </a:t>
            </a:r>
            <a:r>
              <a:rPr lang="el-GR" dirty="0"/>
              <a:t>τέτοια εφαρμογή συνήθως περιέχει </a:t>
            </a:r>
            <a:endParaRPr lang="el-GR" dirty="0" smtClean="0"/>
          </a:p>
          <a:p>
            <a:pPr lvl="1"/>
            <a:r>
              <a:rPr lang="en-US" dirty="0" smtClean="0"/>
              <a:t>source </a:t>
            </a:r>
            <a:r>
              <a:rPr lang="en-US" dirty="0"/>
              <a:t>code editor</a:t>
            </a:r>
            <a:r>
              <a:rPr lang="el-GR" dirty="0"/>
              <a:t>(εργαλείο για συγγραφή </a:t>
            </a:r>
            <a:r>
              <a:rPr lang="el-GR" dirty="0" smtClean="0"/>
              <a:t>κώδικα)</a:t>
            </a:r>
          </a:p>
          <a:p>
            <a:pPr lvl="1"/>
            <a:r>
              <a:rPr lang="el-GR" dirty="0" smtClean="0"/>
              <a:t>κάποια </a:t>
            </a:r>
            <a:r>
              <a:rPr lang="en-US" dirty="0"/>
              <a:t>build automation tools</a:t>
            </a:r>
            <a:r>
              <a:rPr lang="el-GR" dirty="0"/>
              <a:t>(εργαλεία για την αυτοματοποιημένη δημιουργία </a:t>
            </a:r>
            <a:r>
              <a:rPr lang="el-GR" dirty="0" smtClean="0"/>
              <a:t>λογισμικού)</a:t>
            </a:r>
          </a:p>
          <a:p>
            <a:pPr lvl="1"/>
            <a:r>
              <a:rPr lang="en-US" dirty="0" smtClean="0"/>
              <a:t>debugger</a:t>
            </a:r>
            <a:r>
              <a:rPr lang="el-GR" dirty="0"/>
              <a:t>(πρόγραμμα για την δοκιμή και </a:t>
            </a:r>
            <a:r>
              <a:rPr lang="el-GR" dirty="0" smtClean="0"/>
              <a:t>αποσφαλμάτωση </a:t>
            </a:r>
            <a:r>
              <a:rPr lang="el-GR" dirty="0"/>
              <a:t>προγραμματων).</a:t>
            </a:r>
          </a:p>
        </p:txBody>
      </p:sp>
    </p:spTree>
    <p:extLst>
      <p:ext uri="{BB962C8B-B14F-4D97-AF65-F5344CB8AC3E}">
        <p14:creationId xmlns:p14="http://schemas.microsoft.com/office/powerpoint/2010/main" val="308827790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4"/>
            <a:ext cx="8229600" cy="691586"/>
          </a:xfrm>
        </p:spPr>
        <p:txBody>
          <a:bodyPr/>
          <a:lstStyle/>
          <a:p>
            <a:r>
              <a:rPr lang="el-GR" dirty="0" smtClean="0"/>
              <a:t>Εισαγωγή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67594"/>
            <a:ext cx="8183880" cy="3140964"/>
          </a:xfrm>
        </p:spPr>
        <p:txBody>
          <a:bodyPr>
            <a:normAutofit fontScale="85000" lnSpcReduction="20000"/>
          </a:bodyPr>
          <a:lstStyle/>
          <a:p>
            <a:r>
              <a:rPr lang="el-GR" dirty="0"/>
              <a:t>Ζούμε σε μια </a:t>
            </a:r>
            <a:r>
              <a:rPr lang="en-US" dirty="0"/>
              <a:t>online</a:t>
            </a:r>
            <a:r>
              <a:rPr lang="el-GR" dirty="0"/>
              <a:t> εποχή όπου τα περισσότερα </a:t>
            </a:r>
            <a:r>
              <a:rPr lang="el-GR" dirty="0" smtClean="0"/>
              <a:t>γίνωνται </a:t>
            </a:r>
            <a:r>
              <a:rPr lang="el-GR" dirty="0"/>
              <a:t>με τη χρήση Η/Υ</a:t>
            </a:r>
            <a:r>
              <a:rPr lang="el-GR" dirty="0" smtClean="0"/>
              <a:t>.</a:t>
            </a:r>
            <a:endParaRPr lang="en-US" dirty="0" smtClean="0"/>
          </a:p>
          <a:p>
            <a:r>
              <a:rPr lang="el-GR" dirty="0" smtClean="0"/>
              <a:t>Με </a:t>
            </a:r>
            <a:r>
              <a:rPr lang="el-GR" dirty="0"/>
              <a:t>την διάδοση του </a:t>
            </a:r>
            <a:r>
              <a:rPr lang="en-US" dirty="0"/>
              <a:t>internet</a:t>
            </a:r>
            <a:r>
              <a:rPr lang="el-GR" dirty="0"/>
              <a:t> έχουν δημιουργηθεί νέες τεχνολογίες και ανάγκες όπως π.χ. ενημέρωσης,αγορών πληρωμών κτλ.</a:t>
            </a:r>
          </a:p>
          <a:p>
            <a:r>
              <a:rPr lang="el-GR" dirty="0"/>
              <a:t>Πάνω στην ενημέρωση στηρίζεται αυτή η εργασία καθώς δίνει την δυνατότητα σε ένα χρήστη να ενημερωθεί για τις ικανότητες 15 καρτών γραφικών.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64230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Τεχνικό Μέρος(</a:t>
            </a:r>
            <a:r>
              <a:rPr lang="en-US" sz="2800" dirty="0" smtClean="0"/>
              <a:t>Microsoft Visual Studio</a:t>
            </a:r>
            <a:r>
              <a:rPr lang="el-GR" sz="2800" dirty="0" smtClean="0"/>
              <a:t>)</a:t>
            </a:r>
            <a:endParaRPr lang="el-GR" sz="2800" dirty="0"/>
          </a:p>
        </p:txBody>
      </p:sp>
      <p:pic>
        <p:nvPicPr>
          <p:cNvPr id="4" name="Content Placeholder 3" descr="C:\Users\Geo\Desktop\Χωρίς τίτλο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927" y="1276350"/>
            <a:ext cx="5630334" cy="3167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053603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Τεχνικό Μέρος(</a:t>
            </a:r>
            <a:r>
              <a:rPr lang="en-US" sz="2800" dirty="0" smtClean="0"/>
              <a:t>Microsoft Visual Studio</a:t>
            </a:r>
            <a:r>
              <a:rPr lang="el-GR" sz="2800" dirty="0" smtClean="0"/>
              <a:t>)</a:t>
            </a:r>
            <a:endParaRPr lang="el-GR" sz="2800" dirty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1275606"/>
            <a:ext cx="7560840" cy="314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566468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Τεχνικό Μέρος(</a:t>
            </a:r>
            <a:r>
              <a:rPr lang="en-US" sz="3200" dirty="0" smtClean="0"/>
              <a:t>XAMPP</a:t>
            </a:r>
            <a:r>
              <a:rPr lang="el-GR" sz="3200" dirty="0" smtClean="0"/>
              <a:t>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68352"/>
          </a:xfrm>
        </p:spPr>
        <p:txBody>
          <a:bodyPr>
            <a:normAutofit fontScale="55000" lnSpcReduction="20000"/>
          </a:bodyPr>
          <a:lstStyle/>
          <a:p>
            <a:r>
              <a:rPr lang="el-GR" dirty="0" smtClean="0"/>
              <a:t>Το </a:t>
            </a:r>
            <a:r>
              <a:rPr lang="en-US" dirty="0"/>
              <a:t>XAMPP</a:t>
            </a:r>
            <a:r>
              <a:rPr lang="el-GR" dirty="0"/>
              <a:t> είναι μία δωρεάν </a:t>
            </a:r>
            <a:r>
              <a:rPr lang="en-US" dirty="0"/>
              <a:t>open source</a:t>
            </a:r>
            <a:r>
              <a:rPr lang="el-GR" dirty="0"/>
              <a:t>,</a:t>
            </a:r>
            <a:r>
              <a:rPr lang="en-US" dirty="0"/>
              <a:t>cross </a:t>
            </a:r>
            <a:r>
              <a:rPr lang="en-US" dirty="0" smtClean="0"/>
              <a:t>platform</a:t>
            </a:r>
            <a:r>
              <a:rPr lang="el-GR" dirty="0" smtClean="0"/>
              <a:t> </a:t>
            </a:r>
            <a:r>
              <a:rPr lang="el-GR" dirty="0"/>
              <a:t>εφαρμογή που έχει δημιουργηθεί από την </a:t>
            </a:r>
            <a:r>
              <a:rPr lang="en-US" dirty="0"/>
              <a:t>Apache Friends</a:t>
            </a:r>
            <a:r>
              <a:rPr lang="el-GR" dirty="0"/>
              <a:t> και κυρίως αποτελείται </a:t>
            </a:r>
            <a:r>
              <a:rPr lang="el-GR" dirty="0" smtClean="0"/>
              <a:t>απο</a:t>
            </a:r>
          </a:p>
          <a:p>
            <a:pPr lvl="1"/>
            <a:r>
              <a:rPr lang="en-US" dirty="0" smtClean="0"/>
              <a:t>Apache </a:t>
            </a:r>
            <a:r>
              <a:rPr lang="en-US" dirty="0"/>
              <a:t>HTTP Server</a:t>
            </a:r>
            <a:r>
              <a:rPr lang="el-GR" dirty="0"/>
              <a:t>(</a:t>
            </a:r>
            <a:r>
              <a:rPr lang="en-US" dirty="0"/>
              <a:t>web server</a:t>
            </a:r>
            <a:r>
              <a:rPr lang="el-GR" dirty="0"/>
              <a:t> που έχει εδραιωθεί ως ο πιο γνωστός και εξυπηρετεί το 46% των ενεργών </a:t>
            </a:r>
            <a:r>
              <a:rPr lang="el-GR" dirty="0" smtClean="0"/>
              <a:t>ιστιοσελιδών)</a:t>
            </a:r>
          </a:p>
          <a:p>
            <a:pPr lvl="1"/>
            <a:r>
              <a:rPr lang="en-US" dirty="0" err="1" smtClean="0"/>
              <a:t>MariaDB</a:t>
            </a:r>
            <a:r>
              <a:rPr lang="el-GR" dirty="0"/>
              <a:t>(λογισμικό βάσεων που έχει δημιουργηθεί πάνω στον κώδικα της </a:t>
            </a:r>
            <a:r>
              <a:rPr lang="en-US" dirty="0"/>
              <a:t>MYSQL</a:t>
            </a:r>
            <a:r>
              <a:rPr lang="el-GR" dirty="0"/>
              <a:t> και ως αποτέλεσμα έχει συμβατότητα με την </a:t>
            </a:r>
            <a:r>
              <a:rPr lang="en-US" dirty="0"/>
              <a:t>MYSQL</a:t>
            </a:r>
            <a:r>
              <a:rPr lang="el-GR" dirty="0" smtClean="0"/>
              <a:t>)</a:t>
            </a:r>
          </a:p>
          <a:p>
            <a:pPr lvl="1"/>
            <a:r>
              <a:rPr lang="en-US" dirty="0" smtClean="0"/>
              <a:t>interpreters</a:t>
            </a:r>
            <a:r>
              <a:rPr lang="el-GR" dirty="0"/>
              <a:t>(προγράμματα που εκτελούν οδηγίες γραμμένες σε προγραμμματιστική γλώσσα γραμμένα σε γλώσσα </a:t>
            </a:r>
            <a:r>
              <a:rPr lang="en-US" dirty="0" smtClean="0"/>
              <a:t>PHP</a:t>
            </a:r>
            <a:r>
              <a:rPr lang="en-US" dirty="0"/>
              <a:t> </a:t>
            </a:r>
            <a:r>
              <a:rPr lang="el-GR" dirty="0" smtClean="0"/>
              <a:t>όσων </a:t>
            </a:r>
            <a:r>
              <a:rPr lang="el-GR" dirty="0"/>
              <a:t>αφορά το </a:t>
            </a:r>
            <a:r>
              <a:rPr lang="en-US" dirty="0"/>
              <a:t>XAMPP</a:t>
            </a:r>
            <a:r>
              <a:rPr lang="el-GR" dirty="0" smtClean="0"/>
              <a:t>).</a:t>
            </a:r>
            <a:endParaRPr lang="en-US" dirty="0" smtClean="0"/>
          </a:p>
          <a:p>
            <a:r>
              <a:rPr lang="en-US" dirty="0"/>
              <a:t>To XAMPP</a:t>
            </a:r>
            <a:r>
              <a:rPr lang="el-GR" dirty="0"/>
              <a:t> είναι ένα ‘ελαφρύ’,εύχρηστο και απλό στην χρήση για έναν προγραμματιστή λογισμικό που του επιτρέπει τη δημιουργία ενός τοπικού </a:t>
            </a:r>
            <a:r>
              <a:rPr lang="en-US" dirty="0"/>
              <a:t>web server</a:t>
            </a:r>
            <a:r>
              <a:rPr lang="el-GR" dirty="0"/>
              <a:t> για σκοπούς όπως η δοκιμή διαφόρων εργασιών και ο έλεγχος διαφόρων αντικειμένων όπως π.χ. μια βάση </a:t>
            </a:r>
            <a:r>
              <a:rPr lang="en-US" dirty="0"/>
              <a:t>SQL</a:t>
            </a:r>
            <a:r>
              <a:rPr lang="el-GR" dirty="0" smtClean="0"/>
              <a:t>.</a:t>
            </a:r>
          </a:p>
          <a:p>
            <a:r>
              <a:rPr lang="el-GR" dirty="0" smtClean="0"/>
              <a:t>Το </a:t>
            </a:r>
            <a:r>
              <a:rPr lang="en-US" dirty="0"/>
              <a:t>XAMPP</a:t>
            </a:r>
            <a:r>
              <a:rPr lang="el-GR" dirty="0"/>
              <a:t> όσων αφορά την εγκατάστασή του είναι πολύ εύκολο καθώς απλά κατεβάζουμε απο το </a:t>
            </a:r>
            <a:r>
              <a:rPr lang="en-US" dirty="0" err="1"/>
              <a:t>apachefriends</a:t>
            </a:r>
            <a:r>
              <a:rPr lang="el-GR" dirty="0"/>
              <a:t>.</a:t>
            </a:r>
            <a:r>
              <a:rPr lang="en-US" dirty="0"/>
              <a:t>org</a:t>
            </a:r>
            <a:r>
              <a:rPr lang="el-GR" dirty="0"/>
              <a:t> ένα .</a:t>
            </a:r>
            <a:r>
              <a:rPr lang="en-US" dirty="0"/>
              <a:t>exe</a:t>
            </a:r>
            <a:r>
              <a:rPr lang="el-GR" dirty="0"/>
              <a:t> αρχείο και μέσα σε λίγα λεπτά έχει εγκατασταθεί πλήρως στον υπολογιστή οτιδήποτε χρειάζεται για να τρέξει σωστά η εφαρμογή όπως ο </a:t>
            </a:r>
            <a:r>
              <a:rPr lang="en-US" dirty="0"/>
              <a:t>apache server </a:t>
            </a:r>
            <a:r>
              <a:rPr lang="el-GR" dirty="0"/>
              <a:t>και η </a:t>
            </a:r>
            <a:r>
              <a:rPr lang="en-US" dirty="0"/>
              <a:t>MySQL</a:t>
            </a:r>
            <a:r>
              <a:rPr lang="el-G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5246908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Τεχνικό Μέρος(</a:t>
            </a:r>
            <a:r>
              <a:rPr lang="en-US" sz="3200" dirty="0" smtClean="0"/>
              <a:t>XAMPP</a:t>
            </a:r>
            <a:r>
              <a:rPr lang="el-GR" sz="3200" dirty="0" smtClean="0"/>
              <a:t>)</a:t>
            </a:r>
            <a:endParaRPr lang="el-GR" sz="3200" dirty="0"/>
          </a:p>
        </p:txBody>
      </p:sp>
      <p:pic>
        <p:nvPicPr>
          <p:cNvPr id="4" name="Content Placeholder 3" descr="C:\Users\Γιώργος\Desktop\Χωρίς τίτλο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253" y="1276350"/>
            <a:ext cx="5361682" cy="3167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8863270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Τεχνικό Μέρος(</a:t>
            </a:r>
            <a:r>
              <a:rPr lang="en-US" sz="3200" dirty="0" smtClean="0"/>
              <a:t>XAMPP</a:t>
            </a:r>
            <a:r>
              <a:rPr lang="el-GR" sz="3200" dirty="0" smtClean="0"/>
              <a:t>)</a:t>
            </a:r>
            <a:endParaRPr lang="el-GR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0823" y="1276350"/>
            <a:ext cx="5218541" cy="316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146661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Σύγκριση </a:t>
            </a:r>
            <a:r>
              <a:rPr lang="en-US" sz="3200" dirty="0" smtClean="0"/>
              <a:t>Web </a:t>
            </a:r>
            <a:r>
              <a:rPr lang="el-GR" sz="3200" dirty="0" smtClean="0"/>
              <a:t>Εφαρμογών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 lnSpcReduction="10000"/>
          </a:bodyPr>
          <a:lstStyle/>
          <a:p>
            <a:r>
              <a:rPr lang="el-GR" b="1" u="sng" dirty="0"/>
              <a:t>1 – </a:t>
            </a:r>
            <a:r>
              <a:rPr lang="el-GR" b="1" u="sng" dirty="0" smtClean="0"/>
              <a:t>Κόστος</a:t>
            </a:r>
            <a:endParaRPr lang="el-GR" dirty="0"/>
          </a:p>
          <a:p>
            <a:r>
              <a:rPr lang="el-GR" b="1" u="sng" dirty="0"/>
              <a:t>2 – Ανάγκες </a:t>
            </a:r>
            <a:r>
              <a:rPr lang="el-GR" b="1" u="sng" dirty="0" smtClean="0"/>
              <a:t>εφαρμογών</a:t>
            </a:r>
            <a:endParaRPr lang="el-GR" dirty="0"/>
          </a:p>
          <a:p>
            <a:r>
              <a:rPr lang="el-GR" b="1" u="sng" dirty="0"/>
              <a:t>3 – </a:t>
            </a:r>
            <a:r>
              <a:rPr lang="en-US" b="1" u="sng" dirty="0"/>
              <a:t>Cross </a:t>
            </a:r>
            <a:r>
              <a:rPr lang="en-US" b="1" u="sng" dirty="0" smtClean="0"/>
              <a:t>Platform</a:t>
            </a:r>
            <a:endParaRPr lang="el-GR" dirty="0"/>
          </a:p>
          <a:p>
            <a:r>
              <a:rPr lang="el-GR" b="1" u="sng" dirty="0"/>
              <a:t>4 – </a:t>
            </a:r>
            <a:r>
              <a:rPr lang="el-GR" b="1" u="sng" dirty="0" smtClean="0"/>
              <a:t>Ασφάλεια</a:t>
            </a:r>
            <a:endParaRPr lang="el-GR" dirty="0"/>
          </a:p>
          <a:p>
            <a:r>
              <a:rPr lang="el-GR" b="1" u="sng" dirty="0"/>
              <a:t>5 – Εξέλιξη και </a:t>
            </a:r>
            <a:r>
              <a:rPr lang="el-GR" b="1" u="sng" dirty="0" smtClean="0"/>
              <a:t>Ενημερώσεις </a:t>
            </a:r>
            <a:endParaRPr lang="el-GR" dirty="0"/>
          </a:p>
          <a:p>
            <a:r>
              <a:rPr lang="el-GR" b="1" u="sng" dirty="0"/>
              <a:t>6 – Γλώσσες </a:t>
            </a:r>
            <a:r>
              <a:rPr lang="el-GR" b="1" u="sng" dirty="0" smtClean="0"/>
              <a:t>Προγραμματισμού</a:t>
            </a:r>
            <a:endParaRPr lang="el-GR" dirty="0"/>
          </a:p>
          <a:p>
            <a:r>
              <a:rPr lang="el-GR" b="1" u="sng" dirty="0"/>
              <a:t>7 – Βάσεις </a:t>
            </a:r>
            <a:r>
              <a:rPr lang="el-GR" b="1" u="sng" dirty="0" smtClean="0"/>
              <a:t>Δεδομένων</a:t>
            </a:r>
            <a:endParaRPr lang="el-GR" dirty="0"/>
          </a:p>
          <a:p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091687773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Σύγκριση </a:t>
            </a:r>
            <a:r>
              <a:rPr lang="en-US" sz="3200" dirty="0" smtClean="0"/>
              <a:t>Web </a:t>
            </a:r>
            <a:r>
              <a:rPr lang="el-GR" sz="3200" dirty="0" smtClean="0"/>
              <a:t>Εφαρμογών(Θέση)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 fontScale="70000" lnSpcReduction="20000"/>
          </a:bodyPr>
          <a:lstStyle/>
          <a:p>
            <a:pPr marL="1965960" lvl="8" indent="0">
              <a:buNone/>
            </a:pPr>
            <a:r>
              <a:rPr lang="en-US" sz="2900" b="1" dirty="0" smtClean="0">
                <a:solidFill>
                  <a:srgbClr val="FF0000"/>
                </a:solidFill>
              </a:rPr>
              <a:t>Software Vendor(Microsoft)</a:t>
            </a:r>
            <a:endParaRPr lang="el-GR" sz="2900" b="1" dirty="0" smtClean="0">
              <a:solidFill>
                <a:srgbClr val="FF0000"/>
              </a:solidFill>
            </a:endParaRPr>
          </a:p>
          <a:p>
            <a:r>
              <a:rPr lang="el-GR" dirty="0" smtClean="0"/>
              <a:t>Η επιλογή </a:t>
            </a:r>
            <a:r>
              <a:rPr lang="en-US" dirty="0"/>
              <a:t>Software Vendor</a:t>
            </a:r>
            <a:r>
              <a:rPr lang="el-GR" dirty="0"/>
              <a:t> αποτελεί την ιδανική λύση για ανάπτυξη εφαρμογών με απαιτήσεις και υψηλές λειτουργικές προδιαγραφές</a:t>
            </a:r>
            <a:r>
              <a:rPr lang="el-GR" dirty="0" smtClean="0"/>
              <a:t>.</a:t>
            </a:r>
          </a:p>
          <a:p>
            <a:r>
              <a:rPr lang="el-GR" dirty="0" smtClean="0"/>
              <a:t>Μειονέκτημα </a:t>
            </a:r>
            <a:r>
              <a:rPr lang="el-GR" dirty="0"/>
              <a:t>αποτελεί το κόστος σχετικά με τεχνολογίες και Platforms εγκατάστασης των  </a:t>
            </a:r>
            <a:r>
              <a:rPr lang="en-US" dirty="0"/>
              <a:t>Web Applications</a:t>
            </a:r>
            <a:r>
              <a:rPr lang="el-GR" dirty="0"/>
              <a:t> (λειτουργικά συστήματα, </a:t>
            </a:r>
            <a:r>
              <a:rPr lang="en-US" dirty="0"/>
              <a:t>Hosting</a:t>
            </a:r>
            <a:r>
              <a:rPr lang="el-GR" dirty="0" smtClean="0"/>
              <a:t>)</a:t>
            </a:r>
          </a:p>
          <a:p>
            <a:r>
              <a:rPr lang="el-GR" dirty="0"/>
              <a:t>Π</a:t>
            </a:r>
            <a:r>
              <a:rPr lang="el-GR" dirty="0" smtClean="0"/>
              <a:t>λεονέκτημα </a:t>
            </a:r>
            <a:r>
              <a:rPr lang="el-GR" dirty="0"/>
              <a:t>ότι οι </a:t>
            </a:r>
            <a:r>
              <a:rPr lang="en-US" dirty="0"/>
              <a:t>Software Vendors</a:t>
            </a:r>
            <a:r>
              <a:rPr lang="el-GR" dirty="0"/>
              <a:t> συνεχώς εξελίσσουν τα προϊόντα ανάπτυξης με γνώμονα τις σύγχρονες απαιτήσεις του Software Development.</a:t>
            </a:r>
          </a:p>
          <a:p>
            <a:pPr marL="0" indent="0">
              <a:buNone/>
            </a:pPr>
            <a:r>
              <a:rPr lang="el-GR" dirty="0"/>
              <a:t> </a:t>
            </a:r>
          </a:p>
          <a:p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3023767418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Σύγκριση </a:t>
            </a:r>
            <a:r>
              <a:rPr lang="en-US" sz="3200" dirty="0" smtClean="0"/>
              <a:t>Web </a:t>
            </a:r>
            <a:r>
              <a:rPr lang="el-GR" sz="3200" dirty="0" smtClean="0"/>
              <a:t>Εφαρμογών(Θέση)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 fontScale="77500" lnSpcReduction="20000"/>
          </a:bodyPr>
          <a:lstStyle/>
          <a:p>
            <a:pPr marL="0" lvl="8" indent="0">
              <a:spcBef>
                <a:spcPts val="250"/>
              </a:spcBef>
              <a:buClr>
                <a:schemeClr val="accent1"/>
              </a:buClr>
              <a:buSzPct val="80000"/>
              <a:buNone/>
            </a:pPr>
            <a:r>
              <a:rPr lang="en-US" dirty="0" smtClean="0"/>
              <a:t>                                  </a:t>
            </a:r>
            <a:r>
              <a:rPr lang="el-GR" dirty="0" smtClean="0"/>
              <a:t>  </a:t>
            </a:r>
            <a:r>
              <a:rPr lang="en-US" sz="2600" b="1" dirty="0" smtClean="0">
                <a:solidFill>
                  <a:srgbClr val="FF0000"/>
                </a:solidFill>
              </a:rPr>
              <a:t>Open-Source(XAMPP)</a:t>
            </a:r>
            <a:endParaRPr lang="en-US" sz="2600" dirty="0" smtClean="0"/>
          </a:p>
          <a:p>
            <a:r>
              <a:rPr lang="el-GR" dirty="0" smtClean="0"/>
              <a:t>Από </a:t>
            </a:r>
            <a:r>
              <a:rPr lang="el-GR" dirty="0"/>
              <a:t>την άλλη η επιλογή </a:t>
            </a:r>
            <a:r>
              <a:rPr lang="en-US" dirty="0"/>
              <a:t>Open Source Platform</a:t>
            </a:r>
            <a:r>
              <a:rPr lang="el-GR" dirty="0"/>
              <a:t> </a:t>
            </a:r>
            <a:r>
              <a:rPr lang="el-GR" dirty="0" smtClean="0"/>
              <a:t>(</a:t>
            </a:r>
            <a:r>
              <a:rPr lang="en-US" dirty="0" smtClean="0"/>
              <a:t>XAMP</a:t>
            </a:r>
            <a:r>
              <a:rPr lang="el-GR" dirty="0"/>
              <a:t>) αποτελεί μια αξιόπιστη λύση για εφαρμογές με όχι ιδιαίτερες </a:t>
            </a:r>
            <a:r>
              <a:rPr lang="el-GR" dirty="0" smtClean="0"/>
              <a:t>απαιτήσεις.</a:t>
            </a:r>
            <a:endParaRPr lang="en-US" dirty="0" smtClean="0"/>
          </a:p>
          <a:p>
            <a:r>
              <a:rPr lang="el-GR" dirty="0" smtClean="0"/>
              <a:t>Μειονέκτημα </a:t>
            </a:r>
            <a:r>
              <a:rPr lang="el-GR" dirty="0"/>
              <a:t>αποτελεί η </a:t>
            </a:r>
            <a:r>
              <a:rPr lang="el-GR" dirty="0" smtClean="0"/>
              <a:t>όχι </a:t>
            </a:r>
            <a:r>
              <a:rPr lang="el-GR" dirty="0"/>
              <a:t>ανταγωνιστική εξέλιξη των προϊόντων σε σχέση με τους </a:t>
            </a:r>
            <a:r>
              <a:rPr lang="en-US" dirty="0"/>
              <a:t>Software </a:t>
            </a:r>
            <a:r>
              <a:rPr lang="en-US" dirty="0" smtClean="0"/>
              <a:t>Vendors</a:t>
            </a:r>
            <a:endParaRPr lang="en-US" dirty="0"/>
          </a:p>
          <a:p>
            <a:r>
              <a:rPr lang="el-GR" dirty="0" smtClean="0"/>
              <a:t>Πλεονέκτημα </a:t>
            </a:r>
            <a:r>
              <a:rPr lang="el-GR" dirty="0"/>
              <a:t>το χαμηλό κόστος σχετικά με τεχνολογίες και Platforms εγκατάστασης των  </a:t>
            </a:r>
            <a:r>
              <a:rPr lang="en-US" dirty="0"/>
              <a:t>Web Applications</a:t>
            </a:r>
            <a:r>
              <a:rPr lang="el-GR" dirty="0"/>
              <a:t> (λειτουργικά συστήματα, </a:t>
            </a:r>
            <a:r>
              <a:rPr lang="en-US" dirty="0"/>
              <a:t>Hosting</a:t>
            </a:r>
            <a:r>
              <a:rPr lang="el-GR" dirty="0"/>
              <a:t>).</a:t>
            </a:r>
          </a:p>
          <a:p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111432315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4"/>
            <a:ext cx="8183880" cy="788670"/>
          </a:xfrm>
        </p:spPr>
        <p:txBody>
          <a:bodyPr/>
          <a:lstStyle/>
          <a:p>
            <a:r>
              <a:rPr lang="en-US" dirty="0" smtClean="0"/>
              <a:t>Web Applications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 fontScale="85000" lnSpcReduction="20000"/>
          </a:bodyPr>
          <a:lstStyle/>
          <a:p>
            <a:r>
              <a:rPr lang="el-GR" dirty="0"/>
              <a:t>Μια </a:t>
            </a:r>
            <a:r>
              <a:rPr lang="en-US" dirty="0"/>
              <a:t>web</a:t>
            </a:r>
            <a:r>
              <a:rPr lang="el-GR" dirty="0"/>
              <a:t> εφαρμογή </a:t>
            </a:r>
            <a:r>
              <a:rPr lang="el-GR" dirty="0" smtClean="0"/>
              <a:t>κατά </a:t>
            </a:r>
            <a:r>
              <a:rPr lang="el-GR" dirty="0"/>
              <a:t>ορισμό είναι μια εφαρμογή που στηρίζεται στο </a:t>
            </a:r>
            <a:r>
              <a:rPr lang="en-US" dirty="0"/>
              <a:t>client</a:t>
            </a:r>
            <a:r>
              <a:rPr lang="el-GR" dirty="0"/>
              <a:t>-</a:t>
            </a:r>
            <a:r>
              <a:rPr lang="en-US" dirty="0"/>
              <a:t>server</a:t>
            </a:r>
            <a:r>
              <a:rPr lang="el-GR" dirty="0"/>
              <a:t> </a:t>
            </a:r>
            <a:r>
              <a:rPr lang="el-GR" dirty="0" smtClean="0"/>
              <a:t>μοντέλο</a:t>
            </a:r>
            <a:r>
              <a:rPr lang="en-US" dirty="0" smtClean="0"/>
              <a:t>.</a:t>
            </a:r>
            <a:r>
              <a:rPr lang="el-GR" dirty="0" smtClean="0"/>
              <a:t> </a:t>
            </a:r>
            <a:endParaRPr lang="en-US" dirty="0" smtClean="0"/>
          </a:p>
          <a:p>
            <a:r>
              <a:rPr lang="el-GR" dirty="0" smtClean="0"/>
              <a:t>Πιο </a:t>
            </a:r>
            <a:r>
              <a:rPr lang="el-GR" dirty="0" smtClean="0"/>
              <a:t>απλά είναι μια  εφαρμογή που έχει μια αποθήκη δεδομένων(</a:t>
            </a:r>
            <a:r>
              <a:rPr lang="en-US" dirty="0" smtClean="0"/>
              <a:t>server</a:t>
            </a:r>
            <a:r>
              <a:rPr lang="el-GR" dirty="0" smtClean="0"/>
              <a:t>) της οποίας αποθήκης τα δεδομένα εμείς μπορούμε να τα δούμε με μια </a:t>
            </a:r>
            <a:r>
              <a:rPr lang="el-GR" dirty="0" smtClean="0"/>
              <a:t>εφαρμογή</a:t>
            </a:r>
            <a:r>
              <a:rPr lang="en-US" dirty="0" smtClean="0"/>
              <a:t>.</a:t>
            </a:r>
            <a:r>
              <a:rPr lang="el-GR" dirty="0" smtClean="0"/>
              <a:t> </a:t>
            </a:r>
            <a:endParaRPr lang="en-US" dirty="0" smtClean="0"/>
          </a:p>
          <a:p>
            <a:r>
              <a:rPr lang="el-GR" dirty="0"/>
              <a:t>με τον </a:t>
            </a:r>
            <a:r>
              <a:rPr lang="en-US" dirty="0"/>
              <a:t>client</a:t>
            </a:r>
            <a:r>
              <a:rPr lang="el-GR" dirty="0"/>
              <a:t> να τρέχει σε ένα </a:t>
            </a:r>
            <a:r>
              <a:rPr lang="en-US" dirty="0"/>
              <a:t>web browser</a:t>
            </a:r>
            <a:r>
              <a:rPr lang="el-GR" dirty="0"/>
              <a:t>.</a:t>
            </a:r>
            <a:endParaRPr lang="en-US" dirty="0"/>
          </a:p>
          <a:p>
            <a:pPr lvl="1"/>
            <a:r>
              <a:rPr lang="el-GR" dirty="0" smtClean="0"/>
              <a:t>όπως </a:t>
            </a:r>
            <a:r>
              <a:rPr lang="el-GR" dirty="0" smtClean="0"/>
              <a:t>τα γνωστά </a:t>
            </a:r>
            <a:r>
              <a:rPr lang="en-US" dirty="0" err="1" smtClean="0"/>
              <a:t>firefox</a:t>
            </a:r>
            <a:r>
              <a:rPr lang="el-GR" dirty="0" smtClean="0"/>
              <a:t>,</a:t>
            </a:r>
            <a:r>
              <a:rPr lang="en-US" dirty="0" smtClean="0"/>
              <a:t>chrome</a:t>
            </a:r>
            <a:r>
              <a:rPr lang="el-GR" dirty="0" smtClean="0"/>
              <a:t> </a:t>
            </a:r>
            <a:r>
              <a:rPr lang="el-GR" dirty="0" smtClean="0"/>
              <a:t>κ.α</a:t>
            </a:r>
            <a:r>
              <a:rPr lang="el-GR" dirty="0" smtClean="0"/>
              <a:t>. </a:t>
            </a:r>
            <a:endParaRPr lang="el-GR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493401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4"/>
            <a:ext cx="8183880" cy="788670"/>
          </a:xfrm>
        </p:spPr>
        <p:txBody>
          <a:bodyPr/>
          <a:lstStyle/>
          <a:p>
            <a:r>
              <a:rPr lang="en-US" dirty="0" smtClean="0"/>
              <a:t>Web Applications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 fontScale="92500" lnSpcReduction="20000"/>
          </a:bodyPr>
          <a:lstStyle/>
          <a:p>
            <a:r>
              <a:rPr lang="el-GR" dirty="0"/>
              <a:t>Σε ποιες ανάγκες χρηστών όμως μπορεί να απευθύνεται μια τέτοια </a:t>
            </a:r>
            <a:r>
              <a:rPr lang="el-GR" dirty="0" smtClean="0"/>
              <a:t>εφαρμογή;</a:t>
            </a:r>
            <a:endParaRPr lang="en-US" dirty="0" smtClean="0"/>
          </a:p>
          <a:p>
            <a:r>
              <a:rPr lang="el-GR" dirty="0" smtClean="0"/>
              <a:t>Πρακτικά </a:t>
            </a:r>
            <a:r>
              <a:rPr lang="el-GR" dirty="0"/>
              <a:t>σε οποιαδήποτε ανάγκη έχει ο χρήστης όπως </a:t>
            </a:r>
            <a:r>
              <a:rPr lang="el-GR" dirty="0" smtClean="0"/>
              <a:t>πληροφόρηση,ψυχαγωγία </a:t>
            </a:r>
            <a:r>
              <a:rPr lang="el-GR" dirty="0"/>
              <a:t>και </a:t>
            </a:r>
            <a:r>
              <a:rPr lang="el-GR" dirty="0" smtClean="0"/>
              <a:t>επικοινωνία.</a:t>
            </a:r>
            <a:endParaRPr lang="en-US" dirty="0" smtClean="0"/>
          </a:p>
          <a:p>
            <a:r>
              <a:rPr lang="el-GR" dirty="0" smtClean="0"/>
              <a:t>Άλλες </a:t>
            </a:r>
            <a:r>
              <a:rPr lang="el-GR" dirty="0"/>
              <a:t>ανάγκες μπορεί να είναι διάφορες αγοραπωλησίες που θα γίνουν από τον χρήστη σε ένα ηλεκτρονικό κατάστημα(</a:t>
            </a:r>
            <a:r>
              <a:rPr lang="en-US" dirty="0"/>
              <a:t>e</a:t>
            </a:r>
            <a:r>
              <a:rPr lang="el-GR" dirty="0"/>
              <a:t>-</a:t>
            </a:r>
            <a:r>
              <a:rPr lang="en-US" dirty="0" smtClean="0"/>
              <a:t>shop</a:t>
            </a:r>
            <a:r>
              <a:rPr lang="el-GR" dirty="0" smtClean="0"/>
              <a:t>) αλλά και συναλλαγές.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97328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4"/>
            <a:ext cx="8183880" cy="594066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Παράδειγμα</a:t>
            </a:r>
            <a:r>
              <a:rPr lang="en-US" dirty="0"/>
              <a:t> </a:t>
            </a:r>
            <a:r>
              <a:rPr lang="en-US" dirty="0" smtClean="0"/>
              <a:t>Web </a:t>
            </a:r>
            <a:r>
              <a:rPr lang="el-GR" dirty="0" smtClean="0"/>
              <a:t>Εφαρμογής</a:t>
            </a:r>
            <a:endParaRPr lang="el-GR" dirty="0"/>
          </a:p>
        </p:txBody>
      </p:sp>
      <p:pic>
        <p:nvPicPr>
          <p:cNvPr id="4" name="Content Placeholder 3" descr="C:\Users\Geo\Desktop\Χωρίς τίτλο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84" y="1059583"/>
            <a:ext cx="7445021" cy="3356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9639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4"/>
            <a:ext cx="8183880" cy="788670"/>
          </a:xfrm>
        </p:spPr>
        <p:txBody>
          <a:bodyPr/>
          <a:lstStyle/>
          <a:p>
            <a:r>
              <a:rPr lang="el-GR" dirty="0" smtClean="0"/>
              <a:t>Δημιουργία </a:t>
            </a:r>
            <a:r>
              <a:rPr lang="en-US" dirty="0" smtClean="0"/>
              <a:t>Web </a:t>
            </a:r>
            <a:r>
              <a:rPr lang="el-GR" dirty="0" smtClean="0"/>
              <a:t>Εφαρμογών</a:t>
            </a:r>
            <a:endParaRPr lang="el-GR" dirty="0"/>
          </a:p>
        </p:txBody>
      </p:sp>
      <p:pic>
        <p:nvPicPr>
          <p:cNvPr id="4" name="Content Placeholder 3" descr="C:\Users\Geo\Desktop\Χωρίς τίτλο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77" y="2779506"/>
            <a:ext cx="7445021" cy="156617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11560" y="1329612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Πως όμως γίνεται εμείς να μπορούμε μέσα απο τον </a:t>
            </a:r>
            <a:r>
              <a:rPr lang="en-US" dirty="0"/>
              <a:t>browser </a:t>
            </a:r>
            <a:r>
              <a:rPr lang="el-GR" dirty="0"/>
              <a:t>μας να μπούμε σε μια εφαρμογή σε κάποιον </a:t>
            </a:r>
            <a:r>
              <a:rPr lang="en-US" dirty="0"/>
              <a:t>server </a:t>
            </a:r>
            <a:r>
              <a:rPr lang="el-GR" dirty="0"/>
              <a:t>και να εμφανίσουμε τα στοιχεία που θέλουμε να δούμε; Μια </a:t>
            </a:r>
            <a:r>
              <a:rPr lang="en-US" dirty="0"/>
              <a:t>web </a:t>
            </a:r>
            <a:r>
              <a:rPr lang="el-GR" dirty="0"/>
              <a:t>εφαρμογή μπορεί να χωριστεί σε </a:t>
            </a:r>
            <a:r>
              <a:rPr lang="el-GR" dirty="0" smtClean="0"/>
              <a:t>τέσσερα </a:t>
            </a:r>
            <a:r>
              <a:rPr lang="el-GR" dirty="0"/>
              <a:t>επιμερούς στοιχεία.Στην παρακάτω εικόνα μπορούμε να τα δούμε.</a:t>
            </a:r>
          </a:p>
        </p:txBody>
      </p:sp>
    </p:spTree>
    <p:extLst>
      <p:ext uri="{BB962C8B-B14F-4D97-AF65-F5344CB8AC3E}">
        <p14:creationId xmlns:p14="http://schemas.microsoft.com/office/powerpoint/2010/main" val="28165047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4"/>
            <a:ext cx="8183880" cy="788670"/>
          </a:xfrm>
        </p:spPr>
        <p:txBody>
          <a:bodyPr/>
          <a:lstStyle/>
          <a:p>
            <a:r>
              <a:rPr lang="el-GR" dirty="0" smtClean="0"/>
              <a:t>Δημιουργία </a:t>
            </a:r>
            <a:r>
              <a:rPr lang="en-US" dirty="0" smtClean="0"/>
              <a:t>Web </a:t>
            </a:r>
            <a:r>
              <a:rPr lang="el-GR" dirty="0" smtClean="0"/>
              <a:t>Εφαρμογών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312368"/>
          </a:xfrm>
        </p:spPr>
        <p:txBody>
          <a:bodyPr>
            <a:normAutofit fontScale="40000" lnSpcReduction="20000"/>
          </a:bodyPr>
          <a:lstStyle/>
          <a:p>
            <a:r>
              <a:rPr lang="en-US" sz="3400" b="1" dirty="0"/>
              <a:t>Front</a:t>
            </a:r>
            <a:r>
              <a:rPr lang="el-GR" sz="3400" b="1" dirty="0"/>
              <a:t>-</a:t>
            </a:r>
            <a:r>
              <a:rPr lang="en-US" sz="3400" b="1" dirty="0"/>
              <a:t>End </a:t>
            </a:r>
            <a:r>
              <a:rPr lang="el-GR" sz="3400" dirty="0"/>
              <a:t>είναι το κομμάτι της εφαρμογής που είναι υπεύθυνο για τα τελικά αποτελέσματα που βλέπει ο </a:t>
            </a:r>
            <a:r>
              <a:rPr lang="el-GR" sz="3400" dirty="0" smtClean="0"/>
              <a:t>χρήστης</a:t>
            </a:r>
            <a:r>
              <a:rPr lang="en-US" sz="3400" dirty="0" smtClean="0"/>
              <a:t>(Client)</a:t>
            </a:r>
            <a:endParaRPr lang="en-US" sz="3400" dirty="0"/>
          </a:p>
          <a:p>
            <a:r>
              <a:rPr lang="en-US" sz="3400" b="1" dirty="0" smtClean="0"/>
              <a:t>Back</a:t>
            </a:r>
            <a:r>
              <a:rPr lang="el-GR" sz="3400" b="1" dirty="0"/>
              <a:t>-</a:t>
            </a:r>
            <a:r>
              <a:rPr lang="en-US" sz="3400" b="1" dirty="0"/>
              <a:t>End </a:t>
            </a:r>
            <a:r>
              <a:rPr lang="el-GR" sz="3400" dirty="0"/>
              <a:t>είναι το κομμάτι που ευθύνεται για την πρόσβαση </a:t>
            </a:r>
            <a:r>
              <a:rPr lang="el-GR" sz="3400" dirty="0" smtClean="0"/>
              <a:t>στη βάση(</a:t>
            </a:r>
            <a:r>
              <a:rPr lang="en-US" sz="3400" dirty="0" smtClean="0"/>
              <a:t>Database)</a:t>
            </a:r>
            <a:r>
              <a:rPr lang="el-GR" sz="3400" dirty="0" smtClean="0"/>
              <a:t> μας.</a:t>
            </a:r>
            <a:endParaRPr lang="en-US" sz="3400" dirty="0" smtClean="0"/>
          </a:p>
          <a:p>
            <a:r>
              <a:rPr lang="el-GR" sz="3400" dirty="0" smtClean="0"/>
              <a:t>Τόσο </a:t>
            </a:r>
            <a:r>
              <a:rPr lang="el-GR" sz="3400" dirty="0"/>
              <a:t>το </a:t>
            </a:r>
            <a:r>
              <a:rPr lang="en-US" sz="3400" dirty="0"/>
              <a:t>front </a:t>
            </a:r>
            <a:r>
              <a:rPr lang="el-GR" sz="3400" dirty="0"/>
              <a:t>όσο και το </a:t>
            </a:r>
            <a:r>
              <a:rPr lang="en-US" sz="3400" dirty="0"/>
              <a:t>back</a:t>
            </a:r>
            <a:r>
              <a:rPr lang="el-GR" sz="3400" dirty="0"/>
              <a:t>-</a:t>
            </a:r>
            <a:r>
              <a:rPr lang="en-US" sz="3400" dirty="0"/>
              <a:t>end </a:t>
            </a:r>
            <a:r>
              <a:rPr lang="el-GR" sz="3400" dirty="0"/>
              <a:t>είναι γραμμένα σε </a:t>
            </a:r>
            <a:r>
              <a:rPr lang="el-GR" sz="3400" dirty="0" smtClean="0"/>
              <a:t>μία </a:t>
            </a:r>
            <a:r>
              <a:rPr lang="el-GR" sz="3400" dirty="0"/>
              <a:t>προγραμματιστική γλώσσσα.Κατά κύριο λόγο το </a:t>
            </a:r>
            <a:r>
              <a:rPr lang="en-US" sz="3400" dirty="0"/>
              <a:t>front</a:t>
            </a:r>
            <a:r>
              <a:rPr lang="el-GR" sz="3400" dirty="0"/>
              <a:t>-</a:t>
            </a:r>
            <a:r>
              <a:rPr lang="en-US" sz="3400" dirty="0"/>
              <a:t>end </a:t>
            </a:r>
            <a:r>
              <a:rPr lang="el-GR" sz="3400" dirty="0"/>
              <a:t>είναι γραμμένο σε </a:t>
            </a:r>
            <a:r>
              <a:rPr lang="en-US" sz="3400" dirty="0" err="1" smtClean="0"/>
              <a:t>javascript</a:t>
            </a:r>
            <a:r>
              <a:rPr lang="el-GR" sz="3400" dirty="0" smtClean="0"/>
              <a:t> ενώ το </a:t>
            </a:r>
            <a:r>
              <a:rPr lang="en-US" sz="3400" dirty="0" smtClean="0"/>
              <a:t>back-end </a:t>
            </a:r>
            <a:r>
              <a:rPr lang="el-GR" sz="3400" dirty="0" smtClean="0"/>
              <a:t>έχει επιλογές όπως </a:t>
            </a:r>
            <a:r>
              <a:rPr lang="en-US" sz="3400" dirty="0" smtClean="0"/>
              <a:t>C++,PHP,Java,C#,</a:t>
            </a:r>
            <a:r>
              <a:rPr lang="en-US" sz="3400" dirty="0" err="1" smtClean="0"/>
              <a:t>Javascript</a:t>
            </a:r>
            <a:r>
              <a:rPr lang="en-US" sz="3400" dirty="0" smtClean="0"/>
              <a:t>…</a:t>
            </a:r>
          </a:p>
          <a:p>
            <a:pPr marL="0" indent="0">
              <a:buNone/>
            </a:pPr>
            <a:endParaRPr lang="en-US" sz="3400" dirty="0" smtClean="0"/>
          </a:p>
          <a:p>
            <a:pPr marL="0" indent="0">
              <a:buNone/>
            </a:pPr>
            <a:r>
              <a:rPr lang="el-GR" sz="3400" dirty="0" smtClean="0"/>
              <a:t>Συνοψίζοντας χρειαζόμαστε</a:t>
            </a:r>
            <a:r>
              <a:rPr lang="en-US" sz="340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3400" dirty="0" smtClean="0"/>
              <a:t>Πρόγραμμα </a:t>
            </a:r>
            <a:r>
              <a:rPr lang="el-GR" sz="3400" dirty="0"/>
              <a:t>διαχείρισης βάσεων(</a:t>
            </a:r>
            <a:r>
              <a:rPr lang="en-US" sz="3400" dirty="0"/>
              <a:t>SQL Server</a:t>
            </a:r>
            <a:r>
              <a:rPr lang="el-GR" sz="3400" dirty="0"/>
              <a:t>,</a:t>
            </a:r>
            <a:r>
              <a:rPr lang="en-US" sz="3400" dirty="0"/>
              <a:t>MYSQL</a:t>
            </a:r>
            <a:r>
              <a:rPr lang="el-GR" sz="3400" dirty="0"/>
              <a:t>,</a:t>
            </a:r>
            <a:r>
              <a:rPr lang="en-US" sz="3400" dirty="0"/>
              <a:t>Oracle</a:t>
            </a:r>
            <a:r>
              <a:rPr lang="el-GR" sz="340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3400" dirty="0" smtClean="0"/>
              <a:t>Μια </a:t>
            </a:r>
            <a:r>
              <a:rPr lang="el-GR" sz="3400" dirty="0"/>
              <a:t>γλώσσα σεναρίων(</a:t>
            </a:r>
            <a:r>
              <a:rPr lang="en-US" sz="3400" dirty="0"/>
              <a:t>scripting language</a:t>
            </a:r>
            <a:r>
              <a:rPr lang="el-GR" sz="3400" dirty="0"/>
              <a:t>) όπως η </a:t>
            </a:r>
            <a:r>
              <a:rPr lang="en-US" sz="3400" dirty="0"/>
              <a:t>PHP </a:t>
            </a:r>
            <a:r>
              <a:rPr lang="el-GR" sz="3400" dirty="0"/>
              <a:t>που μας επιτρέπει τον έλενχο της εφαρμογής μας.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3400" dirty="0" smtClean="0"/>
              <a:t>Έναν </a:t>
            </a:r>
            <a:r>
              <a:rPr lang="el-GR" sz="3400" dirty="0"/>
              <a:t>μηχανισμό για να προσδιορίσουμε το στυλ της σελίδας μας(</a:t>
            </a:r>
            <a:r>
              <a:rPr lang="en-US" sz="3400" dirty="0"/>
              <a:t>CSS</a:t>
            </a:r>
            <a:r>
              <a:rPr lang="el-GR" sz="3400" dirty="0"/>
              <a:t>,</a:t>
            </a:r>
            <a:r>
              <a:rPr lang="en-US" sz="3400" dirty="0"/>
              <a:t>HTML</a:t>
            </a:r>
            <a:r>
              <a:rPr lang="el-GR" sz="3400" dirty="0"/>
              <a:t>).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27722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57504"/>
            <a:ext cx="8183880" cy="78867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Ανάλυση </a:t>
            </a:r>
            <a:r>
              <a:rPr lang="en-US" sz="2800" dirty="0" smtClean="0"/>
              <a:t>Web </a:t>
            </a:r>
            <a:r>
              <a:rPr lang="el-GR" sz="2800" dirty="0" smtClean="0"/>
              <a:t>Εφαρμογών(</a:t>
            </a:r>
            <a:r>
              <a:rPr lang="en-US" sz="2800" dirty="0" smtClean="0"/>
              <a:t>Database)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5606"/>
            <a:ext cx="8183880" cy="3140964"/>
          </a:xfrm>
        </p:spPr>
        <p:txBody>
          <a:bodyPr>
            <a:normAutofit/>
          </a:bodyPr>
          <a:lstStyle/>
          <a:p>
            <a:r>
              <a:rPr lang="el-GR" dirty="0"/>
              <a:t>Με τον όρο</a:t>
            </a:r>
            <a:r>
              <a:rPr lang="en-US" dirty="0"/>
              <a:t> </a:t>
            </a:r>
            <a:r>
              <a:rPr lang="el-GR" dirty="0"/>
              <a:t>βάση δεδομένων</a:t>
            </a:r>
            <a:r>
              <a:rPr lang="en-US" dirty="0"/>
              <a:t> </a:t>
            </a:r>
            <a:r>
              <a:rPr lang="el-GR" dirty="0"/>
              <a:t>εννοείται μία συλλογή από</a:t>
            </a:r>
            <a:r>
              <a:rPr lang="en-US" dirty="0"/>
              <a:t> </a:t>
            </a:r>
            <a:r>
              <a:rPr lang="el-GR" dirty="0"/>
              <a:t>συστηματικά μορφοποιημένα</a:t>
            </a:r>
            <a:r>
              <a:rPr lang="en-US" dirty="0"/>
              <a:t> </a:t>
            </a:r>
            <a:r>
              <a:rPr lang="el-GR" dirty="0"/>
              <a:t>σχετιζόμενα δεδομένα στα οποία είναι δυνατή η ανάκτηση δεδομένων μέσω αναζήτησης κατ' απαίτηση(</a:t>
            </a:r>
            <a:r>
              <a:rPr lang="en-US" dirty="0"/>
              <a:t>Wikipedia</a:t>
            </a:r>
            <a:r>
              <a:rPr lang="el-GR" dirty="0" smtClean="0"/>
              <a:t>).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69485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183880" cy="788670"/>
          </a:xfrm>
        </p:spPr>
        <p:txBody>
          <a:bodyPr>
            <a:normAutofit/>
          </a:bodyPr>
          <a:lstStyle/>
          <a:p>
            <a:r>
              <a:rPr lang="el-GR" sz="2800" dirty="0"/>
              <a:t>Ανάλυση </a:t>
            </a:r>
            <a:r>
              <a:rPr lang="en-US" sz="2800" dirty="0"/>
              <a:t>Web </a:t>
            </a:r>
            <a:r>
              <a:rPr lang="el-GR" sz="2800" dirty="0"/>
              <a:t>Εφαρμογών(</a:t>
            </a:r>
            <a:r>
              <a:rPr lang="en-US" sz="2800" dirty="0"/>
              <a:t>Database)</a:t>
            </a:r>
            <a:endParaRPr lang="el-GR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704" y="1358834"/>
            <a:ext cx="5480779" cy="2975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8476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227</TotalTime>
  <Words>1252</Words>
  <Application>Microsoft Office PowerPoint</Application>
  <PresentationFormat>On-screen Show (16:9)</PresentationFormat>
  <Paragraphs>126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Aspect</vt:lpstr>
      <vt:lpstr>Δημιουργία Web Εφαρμογών Για Απεικόνιση Βάσεων Δεδομένων  Πασχάλης Γεώργιος </vt:lpstr>
      <vt:lpstr>Εισαγωγή</vt:lpstr>
      <vt:lpstr>Web Applications</vt:lpstr>
      <vt:lpstr>Web Applications</vt:lpstr>
      <vt:lpstr>Παράδειγμα Web Εφαρμογής</vt:lpstr>
      <vt:lpstr>Δημιουργία Web Εφαρμογών</vt:lpstr>
      <vt:lpstr>Δημιουργία Web Εφαρμογών</vt:lpstr>
      <vt:lpstr>Ανάλυση Web Εφαρμογών(Database)</vt:lpstr>
      <vt:lpstr>Ανάλυση Web Εφαρμογών(Database)</vt:lpstr>
      <vt:lpstr>Ανάλυση Web Εφαρμογών(Database)</vt:lpstr>
      <vt:lpstr>Ανάλυση Web Εφαρμογών(Database)</vt:lpstr>
      <vt:lpstr>DBMS(SQL)</vt:lpstr>
      <vt:lpstr>DBMS(SQL)</vt:lpstr>
      <vt:lpstr>PHP</vt:lpstr>
      <vt:lpstr>PHP</vt:lpstr>
      <vt:lpstr>Javascript</vt:lpstr>
      <vt:lpstr>Javascript</vt:lpstr>
      <vt:lpstr>Τεχνικό Μέρος(Microsoft)</vt:lpstr>
      <vt:lpstr>Τεχνικό Μέρος(Microsoft)</vt:lpstr>
      <vt:lpstr>Τεχνικό Μέρος(Microsoft Visual Studio)</vt:lpstr>
      <vt:lpstr>Τεχνικό Μέρος(Microsoft Visual Studio)</vt:lpstr>
      <vt:lpstr>Τεχνικό Μέρος(XAMPP)</vt:lpstr>
      <vt:lpstr>Τεχνικό Μέρος(XAMPP)</vt:lpstr>
      <vt:lpstr>Τεχνικό Μέρος(XAMPP)</vt:lpstr>
      <vt:lpstr>Σύγκριση Web Εφαρμογών</vt:lpstr>
      <vt:lpstr>Σύγκριση Web Εφαρμογών(Θέση)</vt:lpstr>
      <vt:lpstr>Σύγκριση Web Εφαρμογών(Θέση)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</dc:creator>
  <cp:lastModifiedBy>Geo</cp:lastModifiedBy>
  <cp:revision>27</cp:revision>
  <dcterms:created xsi:type="dcterms:W3CDTF">2017-07-01T10:09:39Z</dcterms:created>
  <dcterms:modified xsi:type="dcterms:W3CDTF">2017-07-07T08:11:20Z</dcterms:modified>
</cp:coreProperties>
</file>